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696" r:id="rId2"/>
    <p:sldId id="823" r:id="rId3"/>
    <p:sldId id="817" r:id="rId4"/>
    <p:sldId id="824" r:id="rId5"/>
    <p:sldId id="825" r:id="rId6"/>
    <p:sldId id="826" r:id="rId7"/>
    <p:sldId id="827" r:id="rId8"/>
    <p:sldId id="828" r:id="rId9"/>
    <p:sldId id="830" r:id="rId10"/>
    <p:sldId id="831" r:id="rId11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35" autoAdjust="0"/>
    <p:restoredTop sz="94660"/>
  </p:normalViewPr>
  <p:slideViewPr>
    <p:cSldViewPr snapToGrid="0">
      <p:cViewPr varScale="1">
        <p:scale>
          <a:sx n="122" d="100"/>
          <a:sy n="122" d="100"/>
        </p:scale>
        <p:origin x="96" y="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Les couleurs bloquées</a:t>
            </a:r>
          </a:p>
          <a:p>
            <a:r>
              <a:rPr lang="fr-FR" b="1" dirty="0" smtClean="0"/>
              <a:t>Rappel</a:t>
            </a:r>
            <a:endParaRPr lang="fr-FR" b="1" dirty="0"/>
          </a:p>
          <a:p>
            <a:pPr algn="l"/>
            <a:r>
              <a:rPr lang="fr-FR" dirty="0" smtClean="0">
                <a:solidFill>
                  <a:srgbClr val="FFC000"/>
                </a:solidFill>
              </a:rPr>
              <a:t>	</a:t>
            </a:r>
            <a:r>
              <a:rPr lang="fr-FR" dirty="0" smtClean="0"/>
              <a:t>Quand la dernière carte de la main courte est jouée, la levée doit être remportée par une carte maîtresse de la main longue.</a:t>
            </a:r>
            <a:endParaRPr lang="fr-FR" dirty="0"/>
          </a:p>
          <a:p>
            <a:pPr algn="l"/>
            <a:r>
              <a:rPr lang="fr-FR" b="1" dirty="0" smtClean="0"/>
              <a:t>Exemples</a:t>
            </a:r>
            <a:endParaRPr lang="fr-FR" b="1" dirty="0"/>
          </a:p>
          <a:p>
            <a:pPr algn="l"/>
            <a:r>
              <a:rPr lang="fr-FR" b="1" dirty="0" smtClean="0"/>
              <a:t/>
            </a:r>
            <a:br>
              <a:rPr lang="fr-FR" b="1" dirty="0" smtClean="0"/>
            </a:br>
            <a:endParaRPr lang="fr-FR" b="1" dirty="0"/>
          </a:p>
          <a:p>
            <a:pPr algn="l"/>
            <a:endParaRPr lang="fr-FR" dirty="0" smtClean="0">
              <a:solidFill>
                <a:srgbClr val="00B050"/>
              </a:solidFill>
            </a:endParaRPr>
          </a:p>
          <a:p>
            <a:pPr algn="l"/>
            <a:endParaRPr lang="fr-FR" dirty="0">
              <a:solidFill>
                <a:srgbClr val="00B050"/>
              </a:solidFill>
            </a:endParaRPr>
          </a:p>
          <a:p>
            <a:pPr algn="l"/>
            <a:endParaRPr lang="fr-FR" dirty="0" smtClean="0">
              <a:solidFill>
                <a:srgbClr val="00B050"/>
              </a:solidFill>
            </a:endParaRPr>
          </a:p>
          <a:p>
            <a:pPr algn="l"/>
            <a:r>
              <a:rPr lang="fr-FR" dirty="0">
                <a:solidFill>
                  <a:srgbClr val="00B050"/>
                </a:solidFill>
              </a:rPr>
              <a:t>	</a:t>
            </a:r>
            <a:endParaRPr lang="fr-FR" dirty="0" smtClean="0">
              <a:solidFill>
                <a:srgbClr val="00B050"/>
              </a:solidFill>
            </a:endParaRPr>
          </a:p>
          <a:p>
            <a:pPr algn="l"/>
            <a:r>
              <a:rPr lang="fr-FR" dirty="0" smtClean="0"/>
              <a:t>	Ces deux exemples illustrent l’importance de la petite carte accompagnant les cartes maîtresses de la main courte.</a:t>
            </a:r>
            <a:endParaRPr lang="fr-FR" dirty="0"/>
          </a:p>
        </p:txBody>
      </p:sp>
      <p:sp>
        <p:nvSpPr>
          <p:cNvPr id="5" name="ZoneTexte 4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12" name="Groupe 11"/>
          <p:cNvGrpSpPr/>
          <p:nvPr/>
        </p:nvGrpSpPr>
        <p:grpSpPr>
          <a:xfrm>
            <a:off x="387910" y="2962836"/>
            <a:ext cx="1136090" cy="1118491"/>
            <a:chOff x="387910" y="2962836"/>
            <a:chExt cx="1136090" cy="1118491"/>
          </a:xfrm>
        </p:grpSpPr>
        <p:sp>
          <p:nvSpPr>
            <p:cNvPr id="6" name="Rectangle à coins arrondis 5"/>
            <p:cNvSpPr/>
            <p:nvPr/>
          </p:nvSpPr>
          <p:spPr>
            <a:xfrm>
              <a:off x="387910" y="2962836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D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7" name="Rectangle à coins arrondis 6"/>
            <p:cNvSpPr/>
            <p:nvPr/>
          </p:nvSpPr>
          <p:spPr>
            <a:xfrm>
              <a:off x="387910" y="3721819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 5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8" name="Rectangle à coins arrondis 7"/>
            <p:cNvSpPr/>
            <p:nvPr/>
          </p:nvSpPr>
          <p:spPr>
            <a:xfrm>
              <a:off x="832863" y="3401713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8" name="Groupe 37"/>
          <p:cNvGrpSpPr/>
          <p:nvPr/>
        </p:nvGrpSpPr>
        <p:grpSpPr>
          <a:xfrm>
            <a:off x="1798587" y="2962836"/>
            <a:ext cx="1136090" cy="1118491"/>
            <a:chOff x="1798587" y="2962836"/>
            <a:chExt cx="1136090" cy="1118491"/>
          </a:xfrm>
        </p:grpSpPr>
        <p:sp>
          <p:nvSpPr>
            <p:cNvPr id="9" name="Rectangle à coins arrondis 8"/>
            <p:cNvSpPr/>
            <p:nvPr/>
          </p:nvSpPr>
          <p:spPr>
            <a:xfrm>
              <a:off x="1798587" y="2962836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0" name="Rectangle à coins arrondis 9"/>
            <p:cNvSpPr/>
            <p:nvPr/>
          </p:nvSpPr>
          <p:spPr>
            <a:xfrm>
              <a:off x="1798587" y="3721819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 5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1" name="Rectangle à coins arrondis 10"/>
            <p:cNvSpPr/>
            <p:nvPr/>
          </p:nvSpPr>
          <p:spPr>
            <a:xfrm>
              <a:off x="2243540" y="3401713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9" name="Groupe 38"/>
          <p:cNvGrpSpPr/>
          <p:nvPr/>
        </p:nvGrpSpPr>
        <p:grpSpPr>
          <a:xfrm>
            <a:off x="3209264" y="2962836"/>
            <a:ext cx="1136090" cy="1118491"/>
            <a:chOff x="3209264" y="2962836"/>
            <a:chExt cx="1136090" cy="1118491"/>
          </a:xfrm>
        </p:grpSpPr>
        <p:sp>
          <p:nvSpPr>
            <p:cNvPr id="13" name="Rectangle à coins arrondis 12"/>
            <p:cNvSpPr/>
            <p:nvPr/>
          </p:nvSpPr>
          <p:spPr>
            <a:xfrm>
              <a:off x="3209264" y="2962836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4" name="Rectangle à coins arrondis 13"/>
            <p:cNvSpPr/>
            <p:nvPr/>
          </p:nvSpPr>
          <p:spPr>
            <a:xfrm>
              <a:off x="3209264" y="3721819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5" name="Rectangle à coins arrondis 14"/>
            <p:cNvSpPr/>
            <p:nvPr/>
          </p:nvSpPr>
          <p:spPr>
            <a:xfrm>
              <a:off x="3654217" y="3401713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" name="ZoneTexte 3"/>
          <p:cNvSpPr txBox="1"/>
          <p:nvPr/>
        </p:nvSpPr>
        <p:spPr>
          <a:xfrm>
            <a:off x="4619941" y="3106582"/>
            <a:ext cx="717261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Sud est en main à la 3</a:t>
            </a:r>
            <a:r>
              <a:rPr lang="fr-FR" sz="2400" baseline="30000" dirty="0" smtClean="0"/>
              <a:t>ème</a:t>
            </a:r>
            <a:r>
              <a:rPr lang="fr-FR" sz="2400" dirty="0" smtClean="0"/>
              <a:t> levée et peut jouer sa dernière carte maîtresse</a:t>
            </a:r>
            <a:endParaRPr lang="fr-FR" sz="2400" dirty="0"/>
          </a:p>
        </p:txBody>
      </p:sp>
      <p:grpSp>
        <p:nvGrpSpPr>
          <p:cNvPr id="40" name="Groupe 39"/>
          <p:cNvGrpSpPr/>
          <p:nvPr/>
        </p:nvGrpSpPr>
        <p:grpSpPr>
          <a:xfrm>
            <a:off x="387910" y="4437773"/>
            <a:ext cx="1136090" cy="1118491"/>
            <a:chOff x="387910" y="4437773"/>
            <a:chExt cx="1136090" cy="1118491"/>
          </a:xfrm>
        </p:grpSpPr>
        <p:sp>
          <p:nvSpPr>
            <p:cNvPr id="16" name="Rectangle à coins arrondis 15"/>
            <p:cNvSpPr/>
            <p:nvPr/>
          </p:nvSpPr>
          <p:spPr>
            <a:xfrm>
              <a:off x="387910" y="4437773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4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7" name="Rectangle à coins arrondis 16"/>
            <p:cNvSpPr/>
            <p:nvPr/>
          </p:nvSpPr>
          <p:spPr>
            <a:xfrm>
              <a:off x="387910" y="5196756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V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8" name="Rectangle à coins arrondis 17"/>
            <p:cNvSpPr/>
            <p:nvPr/>
          </p:nvSpPr>
          <p:spPr>
            <a:xfrm>
              <a:off x="832863" y="4876650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1" name="Groupe 40"/>
          <p:cNvGrpSpPr/>
          <p:nvPr/>
        </p:nvGrpSpPr>
        <p:grpSpPr>
          <a:xfrm>
            <a:off x="1798587" y="4437773"/>
            <a:ext cx="1136090" cy="1118491"/>
            <a:chOff x="1798587" y="4437773"/>
            <a:chExt cx="1136090" cy="1118491"/>
          </a:xfrm>
        </p:grpSpPr>
        <p:sp>
          <p:nvSpPr>
            <p:cNvPr id="19" name="Rectangle à coins arrondis 18"/>
            <p:cNvSpPr/>
            <p:nvPr/>
          </p:nvSpPr>
          <p:spPr>
            <a:xfrm>
              <a:off x="1798587" y="4437773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0" name="Rectangle à coins arrondis 19"/>
            <p:cNvSpPr/>
            <p:nvPr/>
          </p:nvSpPr>
          <p:spPr>
            <a:xfrm>
              <a:off x="1798587" y="5196756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V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1" name="Rectangle à coins arrondis 20"/>
            <p:cNvSpPr/>
            <p:nvPr/>
          </p:nvSpPr>
          <p:spPr>
            <a:xfrm>
              <a:off x="2243540" y="4876650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2" name="Groupe 41"/>
          <p:cNvGrpSpPr/>
          <p:nvPr/>
        </p:nvGrpSpPr>
        <p:grpSpPr>
          <a:xfrm>
            <a:off x="3209264" y="4437773"/>
            <a:ext cx="1136090" cy="1118491"/>
            <a:chOff x="3209264" y="4437773"/>
            <a:chExt cx="1136090" cy="1118491"/>
          </a:xfrm>
        </p:grpSpPr>
        <p:sp>
          <p:nvSpPr>
            <p:cNvPr id="22" name="Rectangle à coins arrondis 21"/>
            <p:cNvSpPr/>
            <p:nvPr/>
          </p:nvSpPr>
          <p:spPr>
            <a:xfrm>
              <a:off x="3209264" y="4437773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3" name="Rectangle à coins arrondis 22"/>
            <p:cNvSpPr/>
            <p:nvPr/>
          </p:nvSpPr>
          <p:spPr>
            <a:xfrm>
              <a:off x="3209264" y="5196756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4" name="Rectangle à coins arrondis 23"/>
            <p:cNvSpPr/>
            <p:nvPr/>
          </p:nvSpPr>
          <p:spPr>
            <a:xfrm>
              <a:off x="3654217" y="4876650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5" name="ZoneTexte 24"/>
          <p:cNvSpPr txBox="1"/>
          <p:nvPr/>
        </p:nvSpPr>
        <p:spPr>
          <a:xfrm>
            <a:off x="4619941" y="4581519"/>
            <a:ext cx="717261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Nord est en main à la 3</a:t>
            </a:r>
            <a:r>
              <a:rPr lang="fr-FR" sz="2400" baseline="30000" dirty="0" smtClean="0"/>
              <a:t>ème</a:t>
            </a:r>
            <a:r>
              <a:rPr lang="fr-FR" sz="2400" dirty="0" smtClean="0"/>
              <a:t> levée et peut jouer sa dernière carte maîtresse</a:t>
            </a:r>
            <a:endParaRPr lang="fr-FR" sz="2400" dirty="0"/>
          </a:p>
        </p:txBody>
      </p:sp>
      <p:sp>
        <p:nvSpPr>
          <p:cNvPr id="26" name="Ellipse 25"/>
          <p:cNvSpPr/>
          <p:nvPr/>
        </p:nvSpPr>
        <p:spPr>
          <a:xfrm>
            <a:off x="592534" y="3002238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/>
          <p:nvPr/>
        </p:nvSpPr>
        <p:spPr>
          <a:xfrm>
            <a:off x="1197252" y="375779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/>
          <p:nvPr/>
        </p:nvSpPr>
        <p:spPr>
          <a:xfrm>
            <a:off x="2128781" y="2999821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/>
          <p:nvPr/>
        </p:nvSpPr>
        <p:spPr>
          <a:xfrm>
            <a:off x="2484181" y="375779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Ellipse 29"/>
          <p:cNvSpPr/>
          <p:nvPr/>
        </p:nvSpPr>
        <p:spPr>
          <a:xfrm>
            <a:off x="3663068" y="3005220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Ellipse 30"/>
          <p:cNvSpPr/>
          <p:nvPr/>
        </p:nvSpPr>
        <p:spPr>
          <a:xfrm>
            <a:off x="3772489" y="3766919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Ellipse 31"/>
          <p:cNvSpPr/>
          <p:nvPr/>
        </p:nvSpPr>
        <p:spPr>
          <a:xfrm>
            <a:off x="605232" y="5247490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Ellipse 32"/>
          <p:cNvSpPr/>
          <p:nvPr/>
        </p:nvSpPr>
        <p:spPr>
          <a:xfrm>
            <a:off x="1197251" y="449733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Ellipse 33"/>
          <p:cNvSpPr/>
          <p:nvPr/>
        </p:nvSpPr>
        <p:spPr>
          <a:xfrm>
            <a:off x="2484181" y="448630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Ellipse 34"/>
          <p:cNvSpPr/>
          <p:nvPr/>
        </p:nvSpPr>
        <p:spPr>
          <a:xfrm>
            <a:off x="2123375" y="523422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Ellipse 35"/>
          <p:cNvSpPr/>
          <p:nvPr/>
        </p:nvSpPr>
        <p:spPr>
          <a:xfrm>
            <a:off x="3652324" y="5230678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Ellipse 36"/>
          <p:cNvSpPr/>
          <p:nvPr/>
        </p:nvSpPr>
        <p:spPr>
          <a:xfrm>
            <a:off x="3783232" y="4488131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Flèche droite 42"/>
          <p:cNvSpPr/>
          <p:nvPr/>
        </p:nvSpPr>
        <p:spPr>
          <a:xfrm>
            <a:off x="1478316" y="3468740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Flèche droite 43"/>
          <p:cNvSpPr/>
          <p:nvPr/>
        </p:nvSpPr>
        <p:spPr>
          <a:xfrm>
            <a:off x="1478316" y="4936446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Flèche droite 44"/>
          <p:cNvSpPr/>
          <p:nvPr/>
        </p:nvSpPr>
        <p:spPr>
          <a:xfrm>
            <a:off x="2887365" y="3468740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Flèche droite 45"/>
          <p:cNvSpPr/>
          <p:nvPr/>
        </p:nvSpPr>
        <p:spPr>
          <a:xfrm>
            <a:off x="2887365" y="4936446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025028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9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6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8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25" grpId="0"/>
      <p:bldP spid="26" grpId="0" animBg="1"/>
      <p:bldP spid="27" grpId="0" animBg="1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43" grpId="0" animBg="1"/>
      <p:bldP spid="44" grpId="0" animBg="1"/>
      <p:bldP spid="45" grpId="0" animBg="1"/>
      <p:bldP spid="46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3</a:t>
            </a:r>
          </a:p>
          <a:p>
            <a:pPr algn="l"/>
            <a:r>
              <a:rPr lang="fr-FR" dirty="0" smtClean="0"/>
              <a:t>	Vous êtes en Sud. Indiquez l’ordre dans lequel vous jouez le cartes pour faire toutes les levées.</a:t>
            </a:r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  <a:endParaRPr lang="fr-FR" b="1" dirty="0" smtClean="0"/>
          </a:p>
        </p:txBody>
      </p:sp>
      <p:sp>
        <p:nvSpPr>
          <p:cNvPr id="23" name="ZoneTexte 22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4" name="Groupe 3"/>
          <p:cNvGrpSpPr/>
          <p:nvPr/>
        </p:nvGrpSpPr>
        <p:grpSpPr>
          <a:xfrm>
            <a:off x="300459" y="2121093"/>
            <a:ext cx="1778872" cy="1754712"/>
            <a:chOff x="300459" y="2121093"/>
            <a:chExt cx="1778872" cy="1754712"/>
          </a:xfrm>
        </p:grpSpPr>
        <p:sp>
          <p:nvSpPr>
            <p:cNvPr id="16" name="Rectangle à coins arrondis 15"/>
            <p:cNvSpPr/>
            <p:nvPr/>
          </p:nvSpPr>
          <p:spPr>
            <a:xfrm>
              <a:off x="300459" y="2121093"/>
              <a:ext cx="1778872" cy="70968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</a:t>
              </a:r>
            </a:p>
            <a:p>
              <a:pPr algn="ctr"/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D 5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0" name="Rectangle à coins arrondis 19"/>
            <p:cNvSpPr/>
            <p:nvPr/>
          </p:nvSpPr>
          <p:spPr>
            <a:xfrm>
              <a:off x="300459" y="3163029"/>
              <a:ext cx="1778872" cy="7127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 smtClean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7 6 4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1" name="Rectangle à coins arrondis 20"/>
            <p:cNvSpPr/>
            <p:nvPr/>
          </p:nvSpPr>
          <p:spPr>
            <a:xfrm>
              <a:off x="1066803" y="2872095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2" name="ZoneTexte 21"/>
          <p:cNvSpPr txBox="1"/>
          <p:nvPr/>
        </p:nvSpPr>
        <p:spPr>
          <a:xfrm>
            <a:off x="2290916" y="2176821"/>
            <a:ext cx="860187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As et 5 de </a:t>
            </a:r>
            <a:r>
              <a:rPr lang="fr-FR" sz="2400" dirty="0"/>
              <a:t>Cœur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4 et As de Pique (communication)</a:t>
            </a:r>
            <a:endParaRPr lang="fr-FR" sz="2400" dirty="0"/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Roi de Cœur et 6 de Pique</a:t>
            </a:r>
            <a:endParaRPr lang="fr-FR" sz="2400" dirty="0"/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Dame de </a:t>
            </a:r>
            <a:r>
              <a:rPr lang="fr-FR" sz="2400" dirty="0"/>
              <a:t>Cœur et </a:t>
            </a:r>
            <a:r>
              <a:rPr lang="fr-FR" sz="2400" dirty="0" smtClean="0"/>
              <a:t>7 </a:t>
            </a:r>
            <a:r>
              <a:rPr lang="fr-FR" sz="2400" dirty="0"/>
              <a:t>de Pique</a:t>
            </a:r>
          </a:p>
        </p:txBody>
      </p:sp>
      <p:sp>
        <p:nvSpPr>
          <p:cNvPr id="24" name="Ellipse 23"/>
          <p:cNvSpPr/>
          <p:nvPr/>
        </p:nvSpPr>
        <p:spPr>
          <a:xfrm>
            <a:off x="1441458" y="3196827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Ellipse 24"/>
          <p:cNvSpPr/>
          <p:nvPr/>
        </p:nvSpPr>
        <p:spPr>
          <a:xfrm>
            <a:off x="1207531" y="2162038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/>
          <p:nvPr/>
        </p:nvSpPr>
        <p:spPr>
          <a:xfrm>
            <a:off x="1459642" y="2529858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/>
          <p:nvPr/>
        </p:nvSpPr>
        <p:spPr>
          <a:xfrm>
            <a:off x="1204604" y="358717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ZoneTexte 32"/>
          <p:cNvSpPr txBox="1"/>
          <p:nvPr/>
        </p:nvSpPr>
        <p:spPr>
          <a:xfrm>
            <a:off x="2305625" y="4159100"/>
            <a:ext cx="860187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As et 2 de Pique</a:t>
            </a:r>
            <a:endParaRPr lang="fr-FR" sz="2400" dirty="0"/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Roi et 6 de Pique</a:t>
            </a:r>
            <a:endParaRPr lang="fr-FR" sz="2400" dirty="0"/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3 et Roi de Cœur (communication)</a:t>
            </a:r>
            <a:endParaRPr lang="fr-FR" sz="2400" dirty="0"/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Dame de Pique et 3 de Carreau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Dame de Cœur prise de l’As (communication)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Valet de Cœur et 2 de Carreau</a:t>
            </a:r>
            <a:endParaRPr lang="fr-FR" sz="2400" dirty="0"/>
          </a:p>
        </p:txBody>
      </p:sp>
      <p:grpSp>
        <p:nvGrpSpPr>
          <p:cNvPr id="5" name="Groupe 4"/>
          <p:cNvGrpSpPr/>
          <p:nvPr/>
        </p:nvGrpSpPr>
        <p:grpSpPr>
          <a:xfrm>
            <a:off x="304885" y="4087274"/>
            <a:ext cx="1793581" cy="2451975"/>
            <a:chOff x="300459" y="4103372"/>
            <a:chExt cx="1793581" cy="2451975"/>
          </a:xfrm>
        </p:grpSpPr>
        <p:sp>
          <p:nvSpPr>
            <p:cNvPr id="30" name="Rectangle à coins arrondis 29"/>
            <p:cNvSpPr/>
            <p:nvPr/>
          </p:nvSpPr>
          <p:spPr>
            <a:xfrm>
              <a:off x="315168" y="4103372"/>
              <a:ext cx="1778872" cy="106784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 6 2</a:t>
              </a:r>
            </a:p>
            <a:p>
              <a:pPr algn="ctr"/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 D</a:t>
              </a:r>
            </a:p>
            <a:p>
              <a:pPr algn="ctr"/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2" name="Rectangle à coins arrondis 31"/>
            <p:cNvSpPr/>
            <p:nvPr/>
          </p:nvSpPr>
          <p:spPr>
            <a:xfrm>
              <a:off x="1078584" y="5202615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4" name="Rectangle à coins arrondis 43"/>
            <p:cNvSpPr/>
            <p:nvPr/>
          </p:nvSpPr>
          <p:spPr>
            <a:xfrm>
              <a:off x="300459" y="5487505"/>
              <a:ext cx="1778872" cy="106784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</a:t>
              </a:r>
            </a:p>
            <a:p>
              <a:pPr algn="ctr"/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V 3</a:t>
              </a:r>
            </a:p>
            <a:p>
              <a:pPr algn="ctr"/>
              <a:r>
                <a:rPr lang="fr-FR" sz="2400" dirty="0" smtClean="0">
                  <a:solidFill>
                    <a:srgbClr val="FFC000"/>
                  </a:solidFill>
                </a:rPr>
                <a:t>♦ </a:t>
              </a:r>
              <a:r>
                <a:rPr lang="fr-FR" sz="2400" b="1" dirty="0">
                  <a:solidFill>
                    <a:schemeClr val="tx1"/>
                  </a:solidFill>
                </a:rPr>
                <a:t>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</p:grpSp>
      <p:sp>
        <p:nvSpPr>
          <p:cNvPr id="31" name="Ellipse 30"/>
          <p:cNvSpPr/>
          <p:nvPr/>
        </p:nvSpPr>
        <p:spPr>
          <a:xfrm>
            <a:off x="946638" y="252647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Ellipse 36"/>
          <p:cNvSpPr/>
          <p:nvPr/>
        </p:nvSpPr>
        <p:spPr>
          <a:xfrm>
            <a:off x="1207531" y="2535478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Ellipse 37"/>
          <p:cNvSpPr/>
          <p:nvPr/>
        </p:nvSpPr>
        <p:spPr>
          <a:xfrm>
            <a:off x="1201676" y="319702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/>
          <p:nvPr/>
        </p:nvSpPr>
        <p:spPr>
          <a:xfrm>
            <a:off x="961347" y="3196827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Ellipse 39"/>
          <p:cNvSpPr/>
          <p:nvPr/>
        </p:nvSpPr>
        <p:spPr>
          <a:xfrm>
            <a:off x="1088865" y="551505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/>
          <p:nvPr/>
        </p:nvSpPr>
        <p:spPr>
          <a:xfrm>
            <a:off x="1471218" y="412711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Ellipse 45"/>
          <p:cNvSpPr/>
          <p:nvPr/>
        </p:nvSpPr>
        <p:spPr>
          <a:xfrm>
            <a:off x="1209029" y="6229657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Ellipse 46"/>
          <p:cNvSpPr/>
          <p:nvPr/>
        </p:nvSpPr>
        <p:spPr>
          <a:xfrm>
            <a:off x="1254226" y="412464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8" name="Ellipse 47"/>
          <p:cNvSpPr/>
          <p:nvPr/>
        </p:nvSpPr>
        <p:spPr>
          <a:xfrm>
            <a:off x="1322594" y="551505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Ellipse 48"/>
          <p:cNvSpPr/>
          <p:nvPr/>
        </p:nvSpPr>
        <p:spPr>
          <a:xfrm>
            <a:off x="1081511" y="4476367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0" name="Ellipse 49"/>
          <p:cNvSpPr/>
          <p:nvPr/>
        </p:nvSpPr>
        <p:spPr>
          <a:xfrm>
            <a:off x="1456916" y="587511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1" name="Ellipse 50"/>
          <p:cNvSpPr/>
          <p:nvPr/>
        </p:nvSpPr>
        <p:spPr>
          <a:xfrm>
            <a:off x="1007145" y="412207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2" name="Ellipse 51"/>
          <p:cNvSpPr/>
          <p:nvPr/>
        </p:nvSpPr>
        <p:spPr>
          <a:xfrm>
            <a:off x="1211136" y="5886897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3" name="Ellipse 52"/>
          <p:cNvSpPr/>
          <p:nvPr/>
        </p:nvSpPr>
        <p:spPr>
          <a:xfrm>
            <a:off x="1312684" y="448194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4" name="Ellipse 53"/>
          <p:cNvSpPr/>
          <p:nvPr/>
        </p:nvSpPr>
        <p:spPr>
          <a:xfrm>
            <a:off x="976318" y="5871388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5" name="Ellipse 54"/>
          <p:cNvSpPr/>
          <p:nvPr/>
        </p:nvSpPr>
        <p:spPr>
          <a:xfrm>
            <a:off x="1230949" y="484367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086166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 animBg="1"/>
      <p:bldP spid="25" grpId="0" animBg="1"/>
      <p:bldP spid="28" grpId="0" animBg="1"/>
      <p:bldP spid="29" grpId="0" animBg="1"/>
      <p:bldP spid="31" grpId="0" animBg="1"/>
      <p:bldP spid="37" grpId="0" animBg="1"/>
      <p:bldP spid="38" grpId="0" animBg="1"/>
      <p:bldP spid="39" grpId="0" animBg="1"/>
      <p:bldP spid="40" grpId="0" animBg="1"/>
      <p:bldP spid="45" grpId="0" animBg="1"/>
      <p:bldP spid="46" grpId="0" animBg="1"/>
      <p:bldP spid="47" grpId="0" animBg="1"/>
      <p:bldP spid="48" grpId="0" animBg="1"/>
      <p:bldP spid="49" grpId="0" animBg="1"/>
      <p:bldP spid="50" grpId="0" animBg="1"/>
      <p:bldP spid="51" grpId="0" animBg="1"/>
      <p:bldP spid="52" grpId="0" animBg="1"/>
      <p:bldP spid="53" grpId="0" animBg="1"/>
      <p:bldP spid="54" grpId="0" animBg="1"/>
      <p:bldP spid="5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Les couleurs bloquées</a:t>
            </a:r>
          </a:p>
          <a:p>
            <a:r>
              <a:rPr lang="fr-FR" b="1" dirty="0" smtClean="0"/>
              <a:t>Rappel</a:t>
            </a:r>
            <a:endParaRPr lang="fr-FR" b="1" dirty="0"/>
          </a:p>
          <a:p>
            <a:pPr algn="l"/>
            <a:r>
              <a:rPr lang="fr-FR" dirty="0" smtClean="0">
                <a:solidFill>
                  <a:srgbClr val="FFC000"/>
                </a:solidFill>
              </a:rPr>
              <a:t>	</a:t>
            </a:r>
            <a:r>
              <a:rPr lang="fr-FR" dirty="0" smtClean="0"/>
              <a:t>Mais si on supprime la petite carte de la main courte, on est obligé de jouer deux cartes maîtresses dans la même levée et on perd une levée</a:t>
            </a:r>
            <a:endParaRPr lang="fr-FR" dirty="0"/>
          </a:p>
          <a:p>
            <a:pPr algn="l"/>
            <a:r>
              <a:rPr lang="fr-FR" b="1" dirty="0" smtClean="0"/>
              <a:t/>
            </a:r>
            <a:br>
              <a:rPr lang="fr-FR" b="1" dirty="0" smtClean="0"/>
            </a:br>
            <a:endParaRPr lang="fr-FR" b="1" dirty="0"/>
          </a:p>
          <a:p>
            <a:pPr algn="l"/>
            <a:endParaRPr lang="fr-FR" dirty="0" smtClean="0">
              <a:solidFill>
                <a:srgbClr val="00B050"/>
              </a:solidFill>
            </a:endParaRPr>
          </a:p>
          <a:p>
            <a:pPr algn="l"/>
            <a:endParaRPr lang="fr-FR" dirty="0">
              <a:solidFill>
                <a:srgbClr val="00B050"/>
              </a:solidFill>
            </a:endParaRPr>
          </a:p>
        </p:txBody>
      </p:sp>
      <p:sp>
        <p:nvSpPr>
          <p:cNvPr id="5" name="ZoneTexte 4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12" name="Groupe 11"/>
          <p:cNvGrpSpPr/>
          <p:nvPr/>
        </p:nvGrpSpPr>
        <p:grpSpPr>
          <a:xfrm>
            <a:off x="387910" y="2819090"/>
            <a:ext cx="1136090" cy="1118491"/>
            <a:chOff x="387910" y="2819090"/>
            <a:chExt cx="1136090" cy="1118491"/>
          </a:xfrm>
        </p:grpSpPr>
        <p:sp>
          <p:nvSpPr>
            <p:cNvPr id="6" name="Rectangle à coins arrondis 5"/>
            <p:cNvSpPr/>
            <p:nvPr/>
          </p:nvSpPr>
          <p:spPr>
            <a:xfrm>
              <a:off x="387910" y="2819090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D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7" name="Rectangle à coins arrondis 6"/>
            <p:cNvSpPr/>
            <p:nvPr/>
          </p:nvSpPr>
          <p:spPr>
            <a:xfrm>
              <a:off x="387910" y="3578073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 5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8" name="Rectangle à coins arrondis 7"/>
            <p:cNvSpPr/>
            <p:nvPr/>
          </p:nvSpPr>
          <p:spPr>
            <a:xfrm>
              <a:off x="832863" y="325796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3" name="Groupe 12"/>
          <p:cNvGrpSpPr/>
          <p:nvPr/>
        </p:nvGrpSpPr>
        <p:grpSpPr>
          <a:xfrm>
            <a:off x="1796093" y="2819090"/>
            <a:ext cx="1136090" cy="1118491"/>
            <a:chOff x="1796093" y="2819090"/>
            <a:chExt cx="1136090" cy="1118491"/>
          </a:xfrm>
        </p:grpSpPr>
        <p:sp>
          <p:nvSpPr>
            <p:cNvPr id="9" name="Rectangle à coins arrondis 8"/>
            <p:cNvSpPr/>
            <p:nvPr/>
          </p:nvSpPr>
          <p:spPr>
            <a:xfrm>
              <a:off x="1796093" y="2819090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0" name="Rectangle à coins arrondis 9"/>
            <p:cNvSpPr/>
            <p:nvPr/>
          </p:nvSpPr>
          <p:spPr>
            <a:xfrm>
              <a:off x="1796093" y="3578073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 5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1" name="Rectangle à coins arrondis 10"/>
            <p:cNvSpPr/>
            <p:nvPr/>
          </p:nvSpPr>
          <p:spPr>
            <a:xfrm>
              <a:off x="2241046" y="325796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" name="ZoneTexte 3"/>
          <p:cNvSpPr txBox="1"/>
          <p:nvPr/>
        </p:nvSpPr>
        <p:spPr>
          <a:xfrm>
            <a:off x="4411980" y="2962836"/>
            <a:ext cx="738057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Sud est en main à la 3</a:t>
            </a:r>
            <a:r>
              <a:rPr lang="fr-FR" sz="2400" baseline="30000" dirty="0" smtClean="0"/>
              <a:t>ème</a:t>
            </a:r>
            <a:r>
              <a:rPr lang="fr-FR" sz="2400" dirty="0" smtClean="0"/>
              <a:t> levée et peut jouer sa dernière carte maîtresse mais il ne réalise que trois levées</a:t>
            </a:r>
            <a:endParaRPr lang="fr-FR" sz="2400" dirty="0"/>
          </a:p>
        </p:txBody>
      </p:sp>
      <p:grpSp>
        <p:nvGrpSpPr>
          <p:cNvPr id="14" name="Groupe 13"/>
          <p:cNvGrpSpPr/>
          <p:nvPr/>
        </p:nvGrpSpPr>
        <p:grpSpPr>
          <a:xfrm>
            <a:off x="387910" y="4437773"/>
            <a:ext cx="1136090" cy="1118491"/>
            <a:chOff x="387910" y="4437773"/>
            <a:chExt cx="1136090" cy="1118491"/>
          </a:xfrm>
        </p:grpSpPr>
        <p:sp>
          <p:nvSpPr>
            <p:cNvPr id="16" name="Rectangle à coins arrondis 15"/>
            <p:cNvSpPr/>
            <p:nvPr/>
          </p:nvSpPr>
          <p:spPr>
            <a:xfrm>
              <a:off x="387910" y="4437773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4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7" name="Rectangle à coins arrondis 16"/>
            <p:cNvSpPr/>
            <p:nvPr/>
          </p:nvSpPr>
          <p:spPr>
            <a:xfrm>
              <a:off x="387910" y="5196756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8" name="Rectangle à coins arrondis 17"/>
            <p:cNvSpPr/>
            <p:nvPr/>
          </p:nvSpPr>
          <p:spPr>
            <a:xfrm>
              <a:off x="832863" y="4876650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5" name="Groupe 14"/>
          <p:cNvGrpSpPr/>
          <p:nvPr/>
        </p:nvGrpSpPr>
        <p:grpSpPr>
          <a:xfrm>
            <a:off x="1798587" y="4437773"/>
            <a:ext cx="1136090" cy="1118491"/>
            <a:chOff x="1798587" y="4437773"/>
            <a:chExt cx="1136090" cy="1118491"/>
          </a:xfrm>
        </p:grpSpPr>
        <p:sp>
          <p:nvSpPr>
            <p:cNvPr id="19" name="Rectangle à coins arrondis 18"/>
            <p:cNvSpPr/>
            <p:nvPr/>
          </p:nvSpPr>
          <p:spPr>
            <a:xfrm>
              <a:off x="1798587" y="4437773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0" name="Rectangle à coins arrondis 19"/>
            <p:cNvSpPr/>
            <p:nvPr/>
          </p:nvSpPr>
          <p:spPr>
            <a:xfrm>
              <a:off x="1798587" y="5196756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1" name="Rectangle à coins arrondis 20"/>
            <p:cNvSpPr/>
            <p:nvPr/>
          </p:nvSpPr>
          <p:spPr>
            <a:xfrm>
              <a:off x="2243540" y="4876650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5" name="ZoneTexte 24"/>
          <p:cNvSpPr txBox="1"/>
          <p:nvPr/>
        </p:nvSpPr>
        <p:spPr>
          <a:xfrm>
            <a:off x="4411980" y="4581519"/>
            <a:ext cx="738057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Nord est en main à la 3</a:t>
            </a:r>
            <a:r>
              <a:rPr lang="fr-FR" sz="2400" baseline="30000" dirty="0" smtClean="0"/>
              <a:t>ème</a:t>
            </a:r>
            <a:r>
              <a:rPr lang="fr-FR" sz="2400" dirty="0" smtClean="0"/>
              <a:t> levée et peut jouer sa dernière carte maîtresse mais il ne réalise que trois levées</a:t>
            </a:r>
            <a:endParaRPr lang="fr-FR" sz="2400" dirty="0"/>
          </a:p>
        </p:txBody>
      </p:sp>
      <p:sp>
        <p:nvSpPr>
          <p:cNvPr id="22" name="Ellipse 21"/>
          <p:cNvSpPr/>
          <p:nvPr/>
        </p:nvSpPr>
        <p:spPr>
          <a:xfrm>
            <a:off x="712698" y="2867618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Ellipse 22"/>
          <p:cNvSpPr/>
          <p:nvPr/>
        </p:nvSpPr>
        <p:spPr>
          <a:xfrm>
            <a:off x="1198488" y="361757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Ellipse 23"/>
          <p:cNvSpPr/>
          <p:nvPr/>
        </p:nvSpPr>
        <p:spPr>
          <a:xfrm>
            <a:off x="2246467" y="2867618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Ellipse 25"/>
          <p:cNvSpPr/>
          <p:nvPr/>
        </p:nvSpPr>
        <p:spPr>
          <a:xfrm>
            <a:off x="2003211" y="360854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Flèche droite 26"/>
          <p:cNvSpPr/>
          <p:nvPr/>
        </p:nvSpPr>
        <p:spPr>
          <a:xfrm>
            <a:off x="1480790" y="3324995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Flèche droite 27"/>
          <p:cNvSpPr/>
          <p:nvPr/>
        </p:nvSpPr>
        <p:spPr>
          <a:xfrm>
            <a:off x="1480790" y="4943678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29" name="Groupe 28"/>
          <p:cNvGrpSpPr/>
          <p:nvPr/>
        </p:nvGrpSpPr>
        <p:grpSpPr>
          <a:xfrm>
            <a:off x="3229679" y="2819090"/>
            <a:ext cx="1136090" cy="1118491"/>
            <a:chOff x="1796093" y="2819090"/>
            <a:chExt cx="1136090" cy="1118491"/>
          </a:xfrm>
        </p:grpSpPr>
        <p:sp>
          <p:nvSpPr>
            <p:cNvPr id="30" name="Rectangle à coins arrondis 29"/>
            <p:cNvSpPr/>
            <p:nvPr/>
          </p:nvSpPr>
          <p:spPr>
            <a:xfrm>
              <a:off x="1796093" y="2819090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 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1" name="Rectangle à coins arrondis 30"/>
            <p:cNvSpPr/>
            <p:nvPr/>
          </p:nvSpPr>
          <p:spPr>
            <a:xfrm>
              <a:off x="1796093" y="3578073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V 5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2" name="Rectangle à coins arrondis 31"/>
            <p:cNvSpPr/>
            <p:nvPr/>
          </p:nvSpPr>
          <p:spPr>
            <a:xfrm>
              <a:off x="2241046" y="325796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3" name="Flèche droite 32"/>
          <p:cNvSpPr/>
          <p:nvPr/>
        </p:nvSpPr>
        <p:spPr>
          <a:xfrm>
            <a:off x="2914376" y="3324995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34" name="Groupe 33"/>
          <p:cNvGrpSpPr/>
          <p:nvPr/>
        </p:nvGrpSpPr>
        <p:grpSpPr>
          <a:xfrm>
            <a:off x="3232173" y="4437773"/>
            <a:ext cx="1136090" cy="1118491"/>
            <a:chOff x="1798587" y="4437773"/>
            <a:chExt cx="1136090" cy="1118491"/>
          </a:xfrm>
        </p:grpSpPr>
        <p:sp>
          <p:nvSpPr>
            <p:cNvPr id="35" name="Rectangle à coins arrondis 34"/>
            <p:cNvSpPr/>
            <p:nvPr/>
          </p:nvSpPr>
          <p:spPr>
            <a:xfrm>
              <a:off x="1798587" y="4437773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6" name="Rectangle à coins arrondis 35"/>
            <p:cNvSpPr/>
            <p:nvPr/>
          </p:nvSpPr>
          <p:spPr>
            <a:xfrm>
              <a:off x="1798587" y="5196756"/>
              <a:ext cx="1136090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7" name="Rectangle à coins arrondis 36"/>
            <p:cNvSpPr/>
            <p:nvPr/>
          </p:nvSpPr>
          <p:spPr>
            <a:xfrm>
              <a:off x="2243540" y="4876650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8" name="Flèche droite 37"/>
          <p:cNvSpPr/>
          <p:nvPr/>
        </p:nvSpPr>
        <p:spPr>
          <a:xfrm>
            <a:off x="2914376" y="4943678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/>
          <p:nvPr/>
        </p:nvSpPr>
        <p:spPr>
          <a:xfrm>
            <a:off x="3557395" y="360854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Ellipse 39"/>
          <p:cNvSpPr/>
          <p:nvPr/>
        </p:nvSpPr>
        <p:spPr>
          <a:xfrm>
            <a:off x="695891" y="523422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/>
          <p:nvPr/>
        </p:nvSpPr>
        <p:spPr>
          <a:xfrm>
            <a:off x="1206006" y="447727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/>
          <p:nvPr/>
        </p:nvSpPr>
        <p:spPr>
          <a:xfrm>
            <a:off x="2241046" y="523422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/>
          <p:nvPr/>
        </p:nvSpPr>
        <p:spPr>
          <a:xfrm>
            <a:off x="2012670" y="448630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/>
          <p:nvPr/>
        </p:nvSpPr>
        <p:spPr>
          <a:xfrm>
            <a:off x="3557395" y="448630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842814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4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25" grpId="0"/>
      <p:bldP spid="22" grpId="0" animBg="1"/>
      <p:bldP spid="23" grpId="0" animBg="1"/>
      <p:bldP spid="24" grpId="0" animBg="1"/>
      <p:bldP spid="26" grpId="0" animBg="1"/>
      <p:bldP spid="27" grpId="0" animBg="1"/>
      <p:bldP spid="28" grpId="0" animBg="1"/>
      <p:bldP spid="33" grpId="0" animBg="1"/>
      <p:bldP spid="38" grpId="0" animBg="1"/>
      <p:bldP spid="39" grpId="0" animBg="1"/>
      <p:bldP spid="40" grpId="0" animBg="1"/>
      <p:bldP spid="41" grpId="0" animBg="1"/>
      <p:bldP spid="42" grpId="0" animBg="1"/>
      <p:bldP spid="43" grpId="0" animBg="1"/>
      <p:bldP spid="44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 lnSpcReduction="10000"/>
          </a:bodyPr>
          <a:lstStyle/>
          <a:p>
            <a:r>
              <a:rPr lang="fr-FR" b="1" dirty="0"/>
              <a:t>Les couleurs </a:t>
            </a:r>
            <a:r>
              <a:rPr lang="fr-FR" b="1" dirty="0" smtClean="0"/>
              <a:t>bloquées</a:t>
            </a:r>
          </a:p>
          <a:p>
            <a:r>
              <a:rPr lang="fr-FR" b="1" dirty="0" smtClean="0"/>
              <a:t>Carte maîtresse supplémentaire</a:t>
            </a:r>
          </a:p>
          <a:p>
            <a:pPr algn="l"/>
            <a:r>
              <a:rPr lang="fr-FR" dirty="0" smtClean="0">
                <a:solidFill>
                  <a:srgbClr val="FFC000"/>
                </a:solidFill>
              </a:rPr>
              <a:t>	</a:t>
            </a:r>
            <a:r>
              <a:rPr lang="fr-FR" dirty="0" smtClean="0"/>
              <a:t>Si on rajoute une carte </a:t>
            </a:r>
            <a:r>
              <a:rPr lang="fr-FR" b="1" dirty="0" smtClean="0"/>
              <a:t>maîtresse</a:t>
            </a:r>
            <a:r>
              <a:rPr lang="fr-FR" dirty="0" smtClean="0"/>
              <a:t> supplémentaire dans la main longue :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Il est donc possible de réaliser toutes les levées, même en fournissant deux cartes maîtresses dans la même levée. Il </a:t>
            </a:r>
            <a:r>
              <a:rPr lang="fr-FR" dirty="0"/>
              <a:t>faut pour cela :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Posséder une carte </a:t>
            </a:r>
            <a:r>
              <a:rPr lang="fr-FR" b="1" dirty="0" smtClean="0"/>
              <a:t>maîtresse supplémentaire </a:t>
            </a:r>
            <a:r>
              <a:rPr lang="fr-FR" dirty="0" smtClean="0"/>
              <a:t>dans la main longue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Pouvoir gagner la levée dans la main longue quand on joue la dernière carte maîtresse de la main courte</a:t>
            </a:r>
            <a:endParaRPr lang="fr-FR" dirty="0"/>
          </a:p>
          <a:p>
            <a:pPr algn="l"/>
            <a:endParaRPr lang="fr-FR" dirty="0">
              <a:solidFill>
                <a:srgbClr val="00B050"/>
              </a:solidFill>
            </a:endParaRPr>
          </a:p>
        </p:txBody>
      </p:sp>
      <p:grpSp>
        <p:nvGrpSpPr>
          <p:cNvPr id="4" name="Groupe 3"/>
          <p:cNvGrpSpPr/>
          <p:nvPr/>
        </p:nvGrpSpPr>
        <p:grpSpPr>
          <a:xfrm>
            <a:off x="317572" y="2061939"/>
            <a:ext cx="1261136" cy="1118491"/>
            <a:chOff x="317572" y="2061939"/>
            <a:chExt cx="1261136" cy="1118491"/>
          </a:xfrm>
        </p:grpSpPr>
        <p:sp>
          <p:nvSpPr>
            <p:cNvPr id="5" name="Rectangle à coins arrondis 4"/>
            <p:cNvSpPr/>
            <p:nvPr/>
          </p:nvSpPr>
          <p:spPr>
            <a:xfrm>
              <a:off x="317572" y="2061939"/>
              <a:ext cx="1261136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D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6" name="Rectangle à coins arrondis 5"/>
            <p:cNvSpPr/>
            <p:nvPr/>
          </p:nvSpPr>
          <p:spPr>
            <a:xfrm>
              <a:off x="317572" y="2820922"/>
              <a:ext cx="1261136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 </a:t>
              </a:r>
              <a:r>
                <a:rPr lang="fr-FR" sz="2400" b="1" dirty="0">
                  <a:solidFill>
                    <a:schemeClr val="tx1"/>
                  </a:solidFill>
                </a:rPr>
                <a:t>5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7" name="Rectangle à coins arrondis 6"/>
            <p:cNvSpPr/>
            <p:nvPr/>
          </p:nvSpPr>
          <p:spPr>
            <a:xfrm>
              <a:off x="825048" y="250081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1" name="ZoneTexte 10"/>
          <p:cNvSpPr txBox="1"/>
          <p:nvPr/>
        </p:nvSpPr>
        <p:spPr>
          <a:xfrm>
            <a:off x="3430954" y="2205685"/>
            <a:ext cx="829126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Quand Nord joue sa dernière carte, Sud prend du Roi et le déclarant réalise quatre levées dans la couleur</a:t>
            </a:r>
            <a:endParaRPr lang="fr-FR" sz="2400" dirty="0"/>
          </a:p>
        </p:txBody>
      </p:sp>
      <p:grpSp>
        <p:nvGrpSpPr>
          <p:cNvPr id="8" name="Groupe 7"/>
          <p:cNvGrpSpPr/>
          <p:nvPr/>
        </p:nvGrpSpPr>
        <p:grpSpPr>
          <a:xfrm>
            <a:off x="1874263" y="2061335"/>
            <a:ext cx="1261136" cy="1118491"/>
            <a:chOff x="1874263" y="2061335"/>
            <a:chExt cx="1261136" cy="1118491"/>
          </a:xfrm>
        </p:grpSpPr>
        <p:sp>
          <p:nvSpPr>
            <p:cNvPr id="13" name="Rectangle à coins arrondis 12"/>
            <p:cNvSpPr/>
            <p:nvPr/>
          </p:nvSpPr>
          <p:spPr>
            <a:xfrm>
              <a:off x="1874263" y="2061335"/>
              <a:ext cx="1261136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4" name="Rectangle à coins arrondis 13"/>
            <p:cNvSpPr/>
            <p:nvPr/>
          </p:nvSpPr>
          <p:spPr>
            <a:xfrm>
              <a:off x="1874263" y="2820318"/>
              <a:ext cx="1261136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 10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5" name="Rectangle à coins arrondis 14"/>
            <p:cNvSpPr/>
            <p:nvPr/>
          </p:nvSpPr>
          <p:spPr>
            <a:xfrm>
              <a:off x="2381739" y="2500212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9" name="Groupe 8"/>
          <p:cNvGrpSpPr/>
          <p:nvPr/>
        </p:nvGrpSpPr>
        <p:grpSpPr>
          <a:xfrm>
            <a:off x="317572" y="3400151"/>
            <a:ext cx="1261136" cy="1118491"/>
            <a:chOff x="317572" y="3400151"/>
            <a:chExt cx="1261136" cy="1118491"/>
          </a:xfrm>
        </p:grpSpPr>
        <p:sp>
          <p:nvSpPr>
            <p:cNvPr id="16" name="Rectangle à coins arrondis 15"/>
            <p:cNvSpPr/>
            <p:nvPr/>
          </p:nvSpPr>
          <p:spPr>
            <a:xfrm>
              <a:off x="317572" y="3400151"/>
              <a:ext cx="1261136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4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7" name="Rectangle à coins arrondis 16"/>
            <p:cNvSpPr/>
            <p:nvPr/>
          </p:nvSpPr>
          <p:spPr>
            <a:xfrm>
              <a:off x="317572" y="4159134"/>
              <a:ext cx="1261136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8" name="Rectangle à coins arrondis 17"/>
            <p:cNvSpPr/>
            <p:nvPr/>
          </p:nvSpPr>
          <p:spPr>
            <a:xfrm>
              <a:off x="825048" y="3839028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9" name="ZoneTexte 18"/>
          <p:cNvSpPr txBox="1"/>
          <p:nvPr/>
        </p:nvSpPr>
        <p:spPr>
          <a:xfrm>
            <a:off x="3430954" y="3543897"/>
            <a:ext cx="829126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/>
              <a:t>Quand </a:t>
            </a:r>
            <a:r>
              <a:rPr lang="fr-FR" sz="2400" dirty="0" smtClean="0"/>
              <a:t>Sud joue </a:t>
            </a:r>
            <a:r>
              <a:rPr lang="fr-FR" sz="2400" dirty="0"/>
              <a:t>sa dernière carte, </a:t>
            </a:r>
            <a:r>
              <a:rPr lang="fr-FR" sz="2400" dirty="0" smtClean="0"/>
              <a:t>Nord prend de l’As </a:t>
            </a:r>
            <a:r>
              <a:rPr lang="fr-FR" sz="2400" dirty="0"/>
              <a:t>et le déclarant réalise quatre levées dans la couleur</a:t>
            </a:r>
          </a:p>
        </p:txBody>
      </p:sp>
      <p:grpSp>
        <p:nvGrpSpPr>
          <p:cNvPr id="10" name="Groupe 9"/>
          <p:cNvGrpSpPr/>
          <p:nvPr/>
        </p:nvGrpSpPr>
        <p:grpSpPr>
          <a:xfrm>
            <a:off x="1874263" y="3399547"/>
            <a:ext cx="1261136" cy="1118491"/>
            <a:chOff x="1874263" y="3399547"/>
            <a:chExt cx="1261136" cy="1118491"/>
          </a:xfrm>
        </p:grpSpPr>
        <p:sp>
          <p:nvSpPr>
            <p:cNvPr id="20" name="Rectangle à coins arrondis 19"/>
            <p:cNvSpPr/>
            <p:nvPr/>
          </p:nvSpPr>
          <p:spPr>
            <a:xfrm>
              <a:off x="1874263" y="3399547"/>
              <a:ext cx="1261136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10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1" name="Rectangle à coins arrondis 20"/>
            <p:cNvSpPr/>
            <p:nvPr/>
          </p:nvSpPr>
          <p:spPr>
            <a:xfrm>
              <a:off x="1874263" y="4158530"/>
              <a:ext cx="1261136" cy="35950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2" name="Rectangle à coins arrondis 21"/>
            <p:cNvSpPr/>
            <p:nvPr/>
          </p:nvSpPr>
          <p:spPr>
            <a:xfrm>
              <a:off x="2381739" y="3838424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3" name="ZoneTexte 22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24" name="Ellipse 23"/>
          <p:cNvSpPr/>
          <p:nvPr/>
        </p:nvSpPr>
        <p:spPr>
          <a:xfrm>
            <a:off x="691968" y="2093629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Ellipse 25"/>
          <p:cNvSpPr/>
          <p:nvPr/>
        </p:nvSpPr>
        <p:spPr>
          <a:xfrm>
            <a:off x="2381015" y="210083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/>
          <p:nvPr/>
        </p:nvSpPr>
        <p:spPr>
          <a:xfrm>
            <a:off x="2064477" y="286234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/>
          <p:nvPr/>
        </p:nvSpPr>
        <p:spPr>
          <a:xfrm>
            <a:off x="692867" y="4198031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Ellipse 29"/>
          <p:cNvSpPr/>
          <p:nvPr/>
        </p:nvSpPr>
        <p:spPr>
          <a:xfrm>
            <a:off x="2381014" y="4188019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Ellipse 30"/>
          <p:cNvSpPr/>
          <p:nvPr/>
        </p:nvSpPr>
        <p:spPr>
          <a:xfrm>
            <a:off x="2064477" y="345947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Flèche droite 31"/>
          <p:cNvSpPr/>
          <p:nvPr/>
        </p:nvSpPr>
        <p:spPr>
          <a:xfrm>
            <a:off x="1545982" y="2567240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Flèche droite 32"/>
          <p:cNvSpPr/>
          <p:nvPr/>
        </p:nvSpPr>
        <p:spPr>
          <a:xfrm>
            <a:off x="1545982" y="3900302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Rectangle à coins arrondis 35"/>
          <p:cNvSpPr/>
          <p:nvPr/>
        </p:nvSpPr>
        <p:spPr>
          <a:xfrm>
            <a:off x="315200" y="2821204"/>
            <a:ext cx="1261136" cy="359508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R V </a:t>
            </a:r>
            <a:r>
              <a:rPr lang="fr-FR" sz="2400" b="1" dirty="0" smtClean="0">
                <a:solidFill>
                  <a:srgbClr val="0070C0"/>
                </a:solidFill>
              </a:rPr>
              <a:t>10</a:t>
            </a:r>
            <a:r>
              <a:rPr lang="fr-FR" sz="2400" b="1" dirty="0" smtClean="0">
                <a:solidFill>
                  <a:schemeClr val="tx1"/>
                </a:solidFill>
              </a:rPr>
              <a:t>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8" name="Rectangle à coins arrondis 37"/>
          <p:cNvSpPr/>
          <p:nvPr/>
        </p:nvSpPr>
        <p:spPr>
          <a:xfrm>
            <a:off x="315200" y="3399394"/>
            <a:ext cx="1261136" cy="359508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A R </a:t>
            </a:r>
            <a:r>
              <a:rPr lang="fr-FR" sz="2400" b="1" dirty="0" smtClean="0">
                <a:solidFill>
                  <a:srgbClr val="0070C0"/>
                </a:solidFill>
              </a:rPr>
              <a:t>10</a:t>
            </a:r>
            <a:r>
              <a:rPr lang="fr-FR" sz="2400" b="1" dirty="0" smtClean="0">
                <a:solidFill>
                  <a:schemeClr val="tx1"/>
                </a:solidFill>
              </a:rPr>
              <a:t>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/>
          <p:nvPr/>
        </p:nvSpPr>
        <p:spPr>
          <a:xfrm>
            <a:off x="1261444" y="286234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/>
          <p:nvPr/>
        </p:nvSpPr>
        <p:spPr>
          <a:xfrm>
            <a:off x="1261443" y="343889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407498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9" grpId="0"/>
      <p:bldP spid="24" grpId="0" animBg="1"/>
      <p:bldP spid="26" grpId="0" animBg="1"/>
      <p:bldP spid="27" grpId="0" animBg="1"/>
      <p:bldP spid="28" grpId="0" animBg="1"/>
      <p:bldP spid="30" grpId="0" animBg="1"/>
      <p:bldP spid="31" grpId="0" animBg="1"/>
      <p:bldP spid="32" grpId="0" animBg="1"/>
      <p:bldP spid="33" grpId="0" animBg="1"/>
      <p:bldP spid="36" grpId="0" animBg="1"/>
      <p:bldP spid="38" grpId="0" animBg="1"/>
      <p:bldP spid="25" grpId="0" animBg="1"/>
      <p:bldP spid="29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1</a:t>
            </a:r>
          </a:p>
          <a:p>
            <a:pPr algn="l"/>
            <a:r>
              <a:rPr lang="fr-FR" dirty="0" smtClean="0">
                <a:solidFill>
                  <a:srgbClr val="FFC000"/>
                </a:solidFill>
              </a:rPr>
              <a:t>	</a:t>
            </a:r>
            <a:r>
              <a:rPr lang="fr-FR" dirty="0" smtClean="0"/>
              <a:t>La première carte est jouée de la main de Nord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  <a:endParaRPr lang="fr-FR" dirty="0">
              <a:solidFill>
                <a:srgbClr val="00B050"/>
              </a:solidFill>
            </a:endParaRPr>
          </a:p>
        </p:txBody>
      </p:sp>
      <p:grpSp>
        <p:nvGrpSpPr>
          <p:cNvPr id="4" name="Groupe 3"/>
          <p:cNvGrpSpPr/>
          <p:nvPr/>
        </p:nvGrpSpPr>
        <p:grpSpPr>
          <a:xfrm>
            <a:off x="317572" y="1832942"/>
            <a:ext cx="1261136" cy="922474"/>
            <a:chOff x="317572" y="1832942"/>
            <a:chExt cx="1261136" cy="922474"/>
          </a:xfrm>
        </p:grpSpPr>
        <p:sp>
          <p:nvSpPr>
            <p:cNvPr id="5" name="Rectangle à coins arrondis 4"/>
            <p:cNvSpPr/>
            <p:nvPr/>
          </p:nvSpPr>
          <p:spPr>
            <a:xfrm>
              <a:off x="317572" y="1832942"/>
              <a:ext cx="1261136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6" name="Rectangle à coins arrondis 5"/>
            <p:cNvSpPr/>
            <p:nvPr/>
          </p:nvSpPr>
          <p:spPr>
            <a:xfrm>
              <a:off x="317572" y="2460235"/>
              <a:ext cx="1261136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D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7" name="Rectangle à coins arrondis 6"/>
            <p:cNvSpPr/>
            <p:nvPr/>
          </p:nvSpPr>
          <p:spPr>
            <a:xfrm>
              <a:off x="825048" y="2176895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1" name="ZoneTexte 10"/>
          <p:cNvSpPr txBox="1"/>
          <p:nvPr/>
        </p:nvSpPr>
        <p:spPr>
          <a:xfrm>
            <a:off x="1836627" y="2038244"/>
            <a:ext cx="281744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Roi et As</a:t>
            </a:r>
          </a:p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Dame</a:t>
            </a:r>
          </a:p>
        </p:txBody>
      </p:sp>
      <p:sp>
        <p:nvSpPr>
          <p:cNvPr id="23" name="ZoneTexte 22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30" name="ZoneTexte 29"/>
          <p:cNvSpPr txBox="1"/>
          <p:nvPr/>
        </p:nvSpPr>
        <p:spPr>
          <a:xfrm>
            <a:off x="1840529" y="3001673"/>
            <a:ext cx="2551718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As et 2</a:t>
            </a:r>
          </a:p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Roi et 5</a:t>
            </a:r>
          </a:p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Valet et Dame</a:t>
            </a:r>
          </a:p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10</a:t>
            </a:r>
            <a:endParaRPr lang="fr-FR" sz="2000" dirty="0"/>
          </a:p>
        </p:txBody>
      </p:sp>
      <p:sp>
        <p:nvSpPr>
          <p:cNvPr id="31" name="ZoneTexte 30"/>
          <p:cNvSpPr txBox="1"/>
          <p:nvPr/>
        </p:nvSpPr>
        <p:spPr>
          <a:xfrm>
            <a:off x="4650166" y="2169806"/>
            <a:ext cx="665089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Trois cartes maîtresses pour deux levées</a:t>
            </a:r>
            <a:endParaRPr lang="fr-FR" sz="2400" dirty="0"/>
          </a:p>
        </p:txBody>
      </p:sp>
      <p:sp>
        <p:nvSpPr>
          <p:cNvPr id="32" name="ZoneTexte 31"/>
          <p:cNvSpPr txBox="1"/>
          <p:nvPr/>
        </p:nvSpPr>
        <p:spPr>
          <a:xfrm>
            <a:off x="4654068" y="3383929"/>
            <a:ext cx="665089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Cinq cartes maîtresses pour quatre levées</a:t>
            </a:r>
            <a:endParaRPr lang="fr-FR" sz="2400" dirty="0"/>
          </a:p>
        </p:txBody>
      </p:sp>
      <p:sp>
        <p:nvSpPr>
          <p:cNvPr id="33" name="ZoneTexte 32"/>
          <p:cNvSpPr txBox="1"/>
          <p:nvPr/>
        </p:nvSpPr>
        <p:spPr>
          <a:xfrm>
            <a:off x="1836627" y="4281299"/>
            <a:ext cx="2551718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2 et Dame</a:t>
            </a:r>
          </a:p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Valet et As</a:t>
            </a:r>
          </a:p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Roi</a:t>
            </a:r>
          </a:p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10</a:t>
            </a:r>
            <a:endParaRPr lang="fr-FR" sz="2000" dirty="0"/>
          </a:p>
        </p:txBody>
      </p:sp>
      <p:sp>
        <p:nvSpPr>
          <p:cNvPr id="34" name="ZoneTexte 33"/>
          <p:cNvSpPr txBox="1"/>
          <p:nvPr/>
        </p:nvSpPr>
        <p:spPr>
          <a:xfrm>
            <a:off x="4650166" y="4555014"/>
            <a:ext cx="665089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Cinq cartes maîtresses pour quatre levées</a:t>
            </a:r>
            <a:endParaRPr lang="fr-FR" sz="2400" dirty="0"/>
          </a:p>
        </p:txBody>
      </p:sp>
      <p:sp>
        <p:nvSpPr>
          <p:cNvPr id="35" name="ZoneTexte 34"/>
          <p:cNvSpPr txBox="1"/>
          <p:nvPr/>
        </p:nvSpPr>
        <p:spPr>
          <a:xfrm>
            <a:off x="1836627" y="5560924"/>
            <a:ext cx="2551718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As et 4</a:t>
            </a:r>
          </a:p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Valet et Roi</a:t>
            </a:r>
          </a:p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Dame</a:t>
            </a:r>
          </a:p>
          <a:p>
            <a:pPr marL="457200" indent="-457200">
              <a:buFont typeface="+mj-lt"/>
              <a:buAutoNum type="arabicPeriod"/>
            </a:pPr>
            <a:r>
              <a:rPr lang="fr-FR" sz="2000" dirty="0" smtClean="0"/>
              <a:t>10</a:t>
            </a:r>
            <a:endParaRPr lang="fr-FR" sz="2000" dirty="0"/>
          </a:p>
        </p:txBody>
      </p:sp>
      <p:sp>
        <p:nvSpPr>
          <p:cNvPr id="36" name="ZoneTexte 35"/>
          <p:cNvSpPr txBox="1"/>
          <p:nvPr/>
        </p:nvSpPr>
        <p:spPr>
          <a:xfrm>
            <a:off x="4650166" y="5834639"/>
            <a:ext cx="665089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Cinq cartes maîtresses pour quatre levées</a:t>
            </a:r>
            <a:endParaRPr lang="fr-FR" sz="2400" dirty="0"/>
          </a:p>
        </p:txBody>
      </p:sp>
      <p:grpSp>
        <p:nvGrpSpPr>
          <p:cNvPr id="37" name="Groupe 36"/>
          <p:cNvGrpSpPr/>
          <p:nvPr/>
        </p:nvGrpSpPr>
        <p:grpSpPr>
          <a:xfrm>
            <a:off x="317572" y="3146683"/>
            <a:ext cx="1261136" cy="922474"/>
            <a:chOff x="317572" y="1832942"/>
            <a:chExt cx="1261136" cy="922474"/>
          </a:xfrm>
        </p:grpSpPr>
        <p:sp>
          <p:nvSpPr>
            <p:cNvPr id="38" name="Rectangle à coins arrondis 37"/>
            <p:cNvSpPr/>
            <p:nvPr/>
          </p:nvSpPr>
          <p:spPr>
            <a:xfrm>
              <a:off x="317572" y="1832942"/>
              <a:ext cx="1261136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9" name="Rectangle à coins arrondis 38"/>
            <p:cNvSpPr/>
            <p:nvPr/>
          </p:nvSpPr>
          <p:spPr>
            <a:xfrm>
              <a:off x="317572" y="2460235"/>
              <a:ext cx="1261136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10 5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0" name="Rectangle à coins arrondis 39"/>
            <p:cNvSpPr/>
            <p:nvPr/>
          </p:nvSpPr>
          <p:spPr>
            <a:xfrm>
              <a:off x="825048" y="2176895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1" name="Groupe 40"/>
          <p:cNvGrpSpPr/>
          <p:nvPr/>
        </p:nvGrpSpPr>
        <p:grpSpPr>
          <a:xfrm>
            <a:off x="294126" y="5780083"/>
            <a:ext cx="1261136" cy="922474"/>
            <a:chOff x="317572" y="1832942"/>
            <a:chExt cx="1261136" cy="922474"/>
          </a:xfrm>
        </p:grpSpPr>
        <p:sp>
          <p:nvSpPr>
            <p:cNvPr id="42" name="Rectangle à coins arrondis 41"/>
            <p:cNvSpPr/>
            <p:nvPr/>
          </p:nvSpPr>
          <p:spPr>
            <a:xfrm>
              <a:off x="317572" y="1832942"/>
              <a:ext cx="1261136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3" name="Rectangle à coins arrondis 42"/>
            <p:cNvSpPr/>
            <p:nvPr/>
          </p:nvSpPr>
          <p:spPr>
            <a:xfrm>
              <a:off x="317572" y="2460235"/>
              <a:ext cx="1261136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D 10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4" name="Rectangle à coins arrondis 43"/>
            <p:cNvSpPr/>
            <p:nvPr/>
          </p:nvSpPr>
          <p:spPr>
            <a:xfrm>
              <a:off x="825048" y="2176895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5" name="Groupe 44"/>
          <p:cNvGrpSpPr/>
          <p:nvPr/>
        </p:nvGrpSpPr>
        <p:grpSpPr>
          <a:xfrm>
            <a:off x="317572" y="4466522"/>
            <a:ext cx="1261136" cy="922474"/>
            <a:chOff x="317572" y="1832942"/>
            <a:chExt cx="1261136" cy="922474"/>
          </a:xfrm>
        </p:grpSpPr>
        <p:sp>
          <p:nvSpPr>
            <p:cNvPr id="46" name="Rectangle à coins arrondis 45"/>
            <p:cNvSpPr/>
            <p:nvPr/>
          </p:nvSpPr>
          <p:spPr>
            <a:xfrm>
              <a:off x="317572" y="1832942"/>
              <a:ext cx="1261136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10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7" name="Rectangle à coins arrondis 46"/>
            <p:cNvSpPr/>
            <p:nvPr/>
          </p:nvSpPr>
          <p:spPr>
            <a:xfrm>
              <a:off x="317572" y="2460235"/>
              <a:ext cx="1261136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8" name="Rectangle à coins arrondis 47"/>
            <p:cNvSpPr/>
            <p:nvPr/>
          </p:nvSpPr>
          <p:spPr>
            <a:xfrm>
              <a:off x="825048" y="2176895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8" name="Ellipse 7"/>
          <p:cNvSpPr/>
          <p:nvPr/>
        </p:nvSpPr>
        <p:spPr>
          <a:xfrm>
            <a:off x="825047" y="184779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Ellipse 48"/>
          <p:cNvSpPr/>
          <p:nvPr/>
        </p:nvSpPr>
        <p:spPr>
          <a:xfrm>
            <a:off x="696972" y="2470510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0" name="Ellipse 49"/>
          <p:cNvSpPr/>
          <p:nvPr/>
        </p:nvSpPr>
        <p:spPr>
          <a:xfrm>
            <a:off x="584718" y="3164371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1" name="Ellipse 50"/>
          <p:cNvSpPr/>
          <p:nvPr/>
        </p:nvSpPr>
        <p:spPr>
          <a:xfrm>
            <a:off x="1246705" y="377809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2" name="Ellipse 51"/>
          <p:cNvSpPr/>
          <p:nvPr/>
        </p:nvSpPr>
        <p:spPr>
          <a:xfrm>
            <a:off x="835793" y="3164371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3" name="Ellipse 52"/>
          <p:cNvSpPr/>
          <p:nvPr/>
        </p:nvSpPr>
        <p:spPr>
          <a:xfrm>
            <a:off x="1034436" y="377809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4" name="Ellipse 53"/>
          <p:cNvSpPr/>
          <p:nvPr/>
        </p:nvSpPr>
        <p:spPr>
          <a:xfrm>
            <a:off x="1076122" y="315767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5" name="Ellipse 54"/>
          <p:cNvSpPr/>
          <p:nvPr/>
        </p:nvSpPr>
        <p:spPr>
          <a:xfrm>
            <a:off x="409458" y="378560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6" name="Ellipse 55"/>
          <p:cNvSpPr/>
          <p:nvPr/>
        </p:nvSpPr>
        <p:spPr>
          <a:xfrm>
            <a:off x="1266961" y="4484210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Ellipse 56"/>
          <p:cNvSpPr/>
          <p:nvPr/>
        </p:nvSpPr>
        <p:spPr>
          <a:xfrm>
            <a:off x="692616" y="509859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8" name="Ellipse 57"/>
          <p:cNvSpPr/>
          <p:nvPr/>
        </p:nvSpPr>
        <p:spPr>
          <a:xfrm>
            <a:off x="959312" y="509859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9" name="Ellipse 58"/>
          <p:cNvSpPr/>
          <p:nvPr/>
        </p:nvSpPr>
        <p:spPr>
          <a:xfrm>
            <a:off x="404577" y="4484210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0" name="Ellipse 59"/>
          <p:cNvSpPr/>
          <p:nvPr/>
        </p:nvSpPr>
        <p:spPr>
          <a:xfrm>
            <a:off x="682711" y="5788927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1" name="Ellipse 60"/>
          <p:cNvSpPr/>
          <p:nvPr/>
        </p:nvSpPr>
        <p:spPr>
          <a:xfrm>
            <a:off x="1246704" y="641471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2" name="Ellipse 61"/>
          <p:cNvSpPr/>
          <p:nvPr/>
        </p:nvSpPr>
        <p:spPr>
          <a:xfrm>
            <a:off x="924694" y="578647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3" name="Ellipse 62"/>
          <p:cNvSpPr/>
          <p:nvPr/>
        </p:nvSpPr>
        <p:spPr>
          <a:xfrm>
            <a:off x="364390" y="641471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4" name="Ellipse 63"/>
          <p:cNvSpPr/>
          <p:nvPr/>
        </p:nvSpPr>
        <p:spPr>
          <a:xfrm>
            <a:off x="650626" y="4484210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5" name="Ellipse 64"/>
          <p:cNvSpPr/>
          <p:nvPr/>
        </p:nvSpPr>
        <p:spPr>
          <a:xfrm>
            <a:off x="627592" y="641471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252703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0" fill="hold">
                      <p:stCondLst>
                        <p:cond delay="indefinite"/>
                      </p:stCondLst>
                      <p:childTnLst>
                        <p:par>
                          <p:cTn id="111" fill="hold">
                            <p:stCondLst>
                              <p:cond delay="0"/>
                            </p:stCondLst>
                            <p:childTnLst>
                              <p:par>
                                <p:cTn id="11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4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9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0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2" fill="hold">
                      <p:stCondLst>
                        <p:cond delay="indefinite"/>
                      </p:stCondLst>
                      <p:childTnLst>
                        <p:par>
                          <p:cTn id="133" fill="hold">
                            <p:stCondLst>
                              <p:cond delay="0"/>
                            </p:stCondLst>
                            <p:childTnLst>
                              <p:par>
                                <p:cTn id="13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6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9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0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2" fill="hold">
                      <p:stCondLst>
                        <p:cond delay="indefinite"/>
                      </p:stCondLst>
                      <p:childTnLst>
                        <p:par>
                          <p:cTn id="143" fill="hold">
                            <p:stCondLst>
                              <p:cond delay="0"/>
                            </p:stCondLst>
                            <p:childTnLst>
                              <p:par>
                                <p:cTn id="14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0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2" fill="hold">
                      <p:stCondLst>
                        <p:cond delay="indefinite"/>
                      </p:stCondLst>
                      <p:childTnLst>
                        <p:par>
                          <p:cTn id="153" fill="hold">
                            <p:stCondLst>
                              <p:cond delay="0"/>
                            </p:stCondLst>
                            <p:childTnLst>
                              <p:par>
                                <p:cTn id="15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6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9" fill="hold">
                      <p:stCondLst>
                        <p:cond delay="indefinite"/>
                      </p:stCondLst>
                      <p:childTnLst>
                        <p:par>
                          <p:cTn id="160" fill="hold">
                            <p:stCondLst>
                              <p:cond delay="0"/>
                            </p:stCondLst>
                            <p:childTnLst>
                              <p:par>
                                <p:cTn id="1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3" fill="hold">
                      <p:stCondLst>
                        <p:cond delay="indefinite"/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" grpId="0"/>
      <p:bldP spid="34" grpId="0"/>
      <p:bldP spid="36" grpId="0"/>
      <p:bldP spid="8" grpId="0" animBg="1"/>
      <p:bldP spid="49" grpId="0" animBg="1"/>
      <p:bldP spid="50" grpId="0" animBg="1"/>
      <p:bldP spid="51" grpId="0" animBg="1"/>
      <p:bldP spid="52" grpId="0" animBg="1"/>
      <p:bldP spid="53" grpId="0" animBg="1"/>
      <p:bldP spid="54" grpId="0" animBg="1"/>
      <p:bldP spid="55" grpId="0" animBg="1"/>
      <p:bldP spid="56" grpId="0" animBg="1"/>
      <p:bldP spid="57" grpId="0" animBg="1"/>
      <p:bldP spid="58" grpId="0" animBg="1"/>
      <p:bldP spid="59" grpId="0" animBg="1"/>
      <p:bldP spid="60" grpId="0" animBg="1"/>
      <p:bldP spid="61" grpId="0" animBg="1"/>
      <p:bldP spid="62" grpId="0" animBg="1"/>
      <p:bldP spid="63" grpId="0" animBg="1"/>
      <p:bldP spid="64" grpId="0" animBg="1"/>
      <p:bldP spid="65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/>
              <a:t>Les couleurs </a:t>
            </a:r>
            <a:r>
              <a:rPr lang="fr-FR" b="1" dirty="0" smtClean="0"/>
              <a:t>bloquées</a:t>
            </a:r>
          </a:p>
          <a:p>
            <a:r>
              <a:rPr lang="fr-FR" b="1" dirty="0" smtClean="0"/>
              <a:t>Communication externe</a:t>
            </a:r>
          </a:p>
          <a:p>
            <a:pPr algn="l"/>
            <a:r>
              <a:rPr lang="fr-FR" dirty="0" smtClean="0">
                <a:solidFill>
                  <a:srgbClr val="FFC000"/>
                </a:solidFill>
              </a:rPr>
              <a:t>	</a:t>
            </a:r>
            <a:r>
              <a:rPr lang="fr-FR" dirty="0" smtClean="0"/>
              <a:t>Pouvez vous réaliser toutes les levées dans les cas suivants ?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sz="1000" dirty="0"/>
          </a:p>
          <a:p>
            <a:pPr algn="l"/>
            <a:endParaRPr lang="fr-FR" sz="1000" dirty="0" smtClean="0"/>
          </a:p>
          <a:p>
            <a:pPr algn="l"/>
            <a:r>
              <a:rPr lang="fr-FR" dirty="0" smtClean="0"/>
              <a:t>	</a:t>
            </a:r>
          </a:p>
          <a:p>
            <a:pPr algn="l"/>
            <a:r>
              <a:rPr lang="fr-FR" dirty="0"/>
              <a:t>	</a:t>
            </a:r>
            <a:r>
              <a:rPr lang="fr-FR" dirty="0" smtClean="0"/>
              <a:t>Rajoutons une autre couleur dans l’exemple 1</a:t>
            </a:r>
            <a:endParaRPr lang="fr-FR" dirty="0"/>
          </a:p>
        </p:txBody>
      </p:sp>
      <p:sp>
        <p:nvSpPr>
          <p:cNvPr id="23" name="ZoneTexte 22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4" name="Groupe 3"/>
          <p:cNvGrpSpPr/>
          <p:nvPr/>
        </p:nvGrpSpPr>
        <p:grpSpPr>
          <a:xfrm>
            <a:off x="784714" y="2437450"/>
            <a:ext cx="1478572" cy="922474"/>
            <a:chOff x="6938807" y="2355807"/>
            <a:chExt cx="1478572" cy="922474"/>
          </a:xfrm>
        </p:grpSpPr>
        <p:sp>
          <p:nvSpPr>
            <p:cNvPr id="20" name="Rectangle à coins arrondis 19"/>
            <p:cNvSpPr/>
            <p:nvPr/>
          </p:nvSpPr>
          <p:spPr>
            <a:xfrm>
              <a:off x="6938807" y="2355807"/>
              <a:ext cx="1478572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1" name="Rectangle à coins arrondis 20"/>
            <p:cNvSpPr/>
            <p:nvPr/>
          </p:nvSpPr>
          <p:spPr>
            <a:xfrm>
              <a:off x="6938807" y="2983100"/>
              <a:ext cx="1478572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D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2" name="Rectangle à coins arrondis 21"/>
            <p:cNvSpPr/>
            <p:nvPr/>
          </p:nvSpPr>
          <p:spPr>
            <a:xfrm>
              <a:off x="7555001" y="2699760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4" name="Groupe 23"/>
          <p:cNvGrpSpPr/>
          <p:nvPr/>
        </p:nvGrpSpPr>
        <p:grpSpPr>
          <a:xfrm>
            <a:off x="3433535" y="2440534"/>
            <a:ext cx="1478572" cy="922474"/>
            <a:chOff x="6938807" y="2355807"/>
            <a:chExt cx="1478572" cy="922474"/>
          </a:xfrm>
        </p:grpSpPr>
        <p:sp>
          <p:nvSpPr>
            <p:cNvPr id="25" name="Rectangle à coins arrondis 24"/>
            <p:cNvSpPr/>
            <p:nvPr/>
          </p:nvSpPr>
          <p:spPr>
            <a:xfrm>
              <a:off x="6938807" y="2355807"/>
              <a:ext cx="1478572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D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6" name="Rectangle à coins arrondis 25"/>
            <p:cNvSpPr/>
            <p:nvPr/>
          </p:nvSpPr>
          <p:spPr>
            <a:xfrm>
              <a:off x="6938807" y="2983100"/>
              <a:ext cx="1478572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V 10 5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7" name="Rectangle à coins arrondis 26"/>
            <p:cNvSpPr/>
            <p:nvPr/>
          </p:nvSpPr>
          <p:spPr>
            <a:xfrm>
              <a:off x="7555001" y="2699760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8" name="Groupe 27"/>
          <p:cNvGrpSpPr/>
          <p:nvPr/>
        </p:nvGrpSpPr>
        <p:grpSpPr>
          <a:xfrm>
            <a:off x="6082356" y="2440534"/>
            <a:ext cx="1478572" cy="922474"/>
            <a:chOff x="6938807" y="2355807"/>
            <a:chExt cx="1478572" cy="922474"/>
          </a:xfrm>
        </p:grpSpPr>
        <p:sp>
          <p:nvSpPr>
            <p:cNvPr id="29" name="Rectangle à coins arrondis 28"/>
            <p:cNvSpPr/>
            <p:nvPr/>
          </p:nvSpPr>
          <p:spPr>
            <a:xfrm>
              <a:off x="6938807" y="2355807"/>
              <a:ext cx="1478572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V 10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0" name="Rectangle à coins arrondis 29"/>
            <p:cNvSpPr/>
            <p:nvPr/>
          </p:nvSpPr>
          <p:spPr>
            <a:xfrm>
              <a:off x="6938807" y="2983100"/>
              <a:ext cx="1478572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1" name="Rectangle à coins arrondis 30"/>
            <p:cNvSpPr/>
            <p:nvPr/>
          </p:nvSpPr>
          <p:spPr>
            <a:xfrm>
              <a:off x="7555001" y="2699760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2" name="Groupe 31"/>
          <p:cNvGrpSpPr/>
          <p:nvPr/>
        </p:nvGrpSpPr>
        <p:grpSpPr>
          <a:xfrm>
            <a:off x="8731177" y="2440534"/>
            <a:ext cx="1478572" cy="922474"/>
            <a:chOff x="6938807" y="2355807"/>
            <a:chExt cx="1478572" cy="922474"/>
          </a:xfrm>
        </p:grpSpPr>
        <p:sp>
          <p:nvSpPr>
            <p:cNvPr id="33" name="Rectangle à coins arrondis 32"/>
            <p:cNvSpPr/>
            <p:nvPr/>
          </p:nvSpPr>
          <p:spPr>
            <a:xfrm>
              <a:off x="6938807" y="2355807"/>
              <a:ext cx="1478572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D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4" name="Rectangle à coins arrondis 33"/>
            <p:cNvSpPr/>
            <p:nvPr/>
          </p:nvSpPr>
          <p:spPr>
            <a:xfrm>
              <a:off x="6938807" y="2983100"/>
              <a:ext cx="1478572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10 9 8 7 6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5" name="Rectangle à coins arrondis 34"/>
            <p:cNvSpPr/>
            <p:nvPr/>
          </p:nvSpPr>
          <p:spPr>
            <a:xfrm>
              <a:off x="7555001" y="2699760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7" name="Rectangle à coins arrondis 36"/>
          <p:cNvSpPr/>
          <p:nvPr/>
        </p:nvSpPr>
        <p:spPr>
          <a:xfrm>
            <a:off x="230659" y="4746009"/>
            <a:ext cx="1478572" cy="70968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</a:t>
            </a:r>
          </a:p>
          <a:p>
            <a:pPr algn="ctr"/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7 5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8" name="Rectangle à coins arrondis 37"/>
          <p:cNvSpPr/>
          <p:nvPr/>
        </p:nvSpPr>
        <p:spPr>
          <a:xfrm>
            <a:off x="230659" y="5787945"/>
            <a:ext cx="1478572" cy="71277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R D</a:t>
            </a:r>
          </a:p>
          <a:p>
            <a:pPr algn="ctr"/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39" name="Rectangle à coins arrondis 38"/>
          <p:cNvSpPr/>
          <p:nvPr/>
        </p:nvSpPr>
        <p:spPr>
          <a:xfrm>
            <a:off x="846853" y="5501451"/>
            <a:ext cx="246184" cy="240736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ZoneTexte 39"/>
          <p:cNvSpPr txBox="1"/>
          <p:nvPr/>
        </p:nvSpPr>
        <p:spPr>
          <a:xfrm>
            <a:off x="5111104" y="5008679"/>
            <a:ext cx="652430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joue l’As de Pique pour la Dame de Sud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rentre dans la main longue par l’As de Cœur 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peut tirer le Roi de Pique</a:t>
            </a:r>
            <a:endParaRPr lang="fr-FR" sz="2400" dirty="0"/>
          </a:p>
        </p:txBody>
      </p:sp>
      <p:sp>
        <p:nvSpPr>
          <p:cNvPr id="36" name="Ellipse 35"/>
          <p:cNvSpPr/>
          <p:nvPr/>
        </p:nvSpPr>
        <p:spPr>
          <a:xfrm>
            <a:off x="995097" y="479872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/>
          <p:nvPr/>
        </p:nvSpPr>
        <p:spPr>
          <a:xfrm>
            <a:off x="1093037" y="583354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7" name="Groupe 6"/>
          <p:cNvGrpSpPr/>
          <p:nvPr/>
        </p:nvGrpSpPr>
        <p:grpSpPr>
          <a:xfrm>
            <a:off x="1857474" y="4758134"/>
            <a:ext cx="1478572" cy="1754712"/>
            <a:chOff x="1857474" y="4758134"/>
            <a:chExt cx="1478572" cy="1754712"/>
          </a:xfrm>
        </p:grpSpPr>
        <p:sp>
          <p:nvSpPr>
            <p:cNvPr id="51" name="Rectangle à coins arrondis 50"/>
            <p:cNvSpPr/>
            <p:nvPr/>
          </p:nvSpPr>
          <p:spPr>
            <a:xfrm>
              <a:off x="1857474" y="4758134"/>
              <a:ext cx="1478572" cy="70968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 smtClean="0">
                  <a:solidFill>
                    <a:schemeClr val="tx1"/>
                  </a:solidFill>
                </a:rPr>
                <a:t>♠</a:t>
              </a:r>
              <a:endParaRPr lang="fr-FR" sz="2400" b="1" dirty="0" smtClean="0">
                <a:solidFill>
                  <a:schemeClr val="tx1"/>
                </a:solidFill>
              </a:endParaRP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7 5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52" name="Rectangle à coins arrondis 51"/>
            <p:cNvSpPr/>
            <p:nvPr/>
          </p:nvSpPr>
          <p:spPr>
            <a:xfrm>
              <a:off x="1857474" y="5800070"/>
              <a:ext cx="1478572" cy="7127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53" name="Rectangle à coins arrondis 52"/>
            <p:cNvSpPr/>
            <p:nvPr/>
          </p:nvSpPr>
          <p:spPr>
            <a:xfrm>
              <a:off x="2473668" y="551357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56" name="Ellipse 55"/>
          <p:cNvSpPr/>
          <p:nvPr/>
        </p:nvSpPr>
        <p:spPr>
          <a:xfrm>
            <a:off x="2719852" y="515412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Ellipse 56"/>
          <p:cNvSpPr/>
          <p:nvPr/>
        </p:nvSpPr>
        <p:spPr>
          <a:xfrm>
            <a:off x="2621911" y="622758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8" name="Groupe 7"/>
          <p:cNvGrpSpPr/>
          <p:nvPr/>
        </p:nvGrpSpPr>
        <p:grpSpPr>
          <a:xfrm>
            <a:off x="3484289" y="4758134"/>
            <a:ext cx="1478572" cy="1754712"/>
            <a:chOff x="3484289" y="4758134"/>
            <a:chExt cx="1478572" cy="1754712"/>
          </a:xfrm>
        </p:grpSpPr>
        <p:sp>
          <p:nvSpPr>
            <p:cNvPr id="58" name="Rectangle à coins arrondis 57"/>
            <p:cNvSpPr/>
            <p:nvPr/>
          </p:nvSpPr>
          <p:spPr>
            <a:xfrm>
              <a:off x="3484289" y="4758134"/>
              <a:ext cx="1478572" cy="70968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 smtClean="0">
                  <a:solidFill>
                    <a:schemeClr val="tx1"/>
                  </a:solidFill>
                </a:rPr>
                <a:t>♠</a:t>
              </a:r>
              <a:endParaRPr lang="fr-FR" sz="2400" b="1" dirty="0" smtClean="0">
                <a:solidFill>
                  <a:schemeClr val="tx1"/>
                </a:solidFill>
              </a:endParaRP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7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59" name="Rectangle à coins arrondis 58"/>
            <p:cNvSpPr/>
            <p:nvPr/>
          </p:nvSpPr>
          <p:spPr>
            <a:xfrm>
              <a:off x="3484289" y="5800070"/>
              <a:ext cx="1478572" cy="7127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R</a:t>
              </a:r>
            </a:p>
            <a:p>
              <a:pPr algn="ctr"/>
              <a:r>
                <a:rPr lang="fr-FR" sz="2400" dirty="0" smtClean="0">
                  <a:solidFill>
                    <a:srgbClr val="FF0000"/>
                  </a:solidFill>
                </a:rPr>
                <a:t>♥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60" name="Rectangle à coins arrondis 59"/>
            <p:cNvSpPr/>
            <p:nvPr/>
          </p:nvSpPr>
          <p:spPr>
            <a:xfrm>
              <a:off x="4100483" y="551357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65" name="Flèche droite 64"/>
          <p:cNvSpPr/>
          <p:nvPr/>
        </p:nvSpPr>
        <p:spPr>
          <a:xfrm>
            <a:off x="1602849" y="5581835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6" name="Flèche droite 65"/>
          <p:cNvSpPr/>
          <p:nvPr/>
        </p:nvSpPr>
        <p:spPr>
          <a:xfrm>
            <a:off x="3249299" y="5580604"/>
            <a:ext cx="361007" cy="1066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Rectangle à coins arrondis 4"/>
          <p:cNvSpPr/>
          <p:nvPr/>
        </p:nvSpPr>
        <p:spPr>
          <a:xfrm>
            <a:off x="1161666" y="3613551"/>
            <a:ext cx="724667" cy="380111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non</a:t>
            </a:r>
            <a:endParaRPr lang="fr-FR" sz="2400" b="1" dirty="0"/>
          </a:p>
        </p:txBody>
      </p:sp>
      <p:sp>
        <p:nvSpPr>
          <p:cNvPr id="67" name="Rectangle à coins arrondis 66"/>
          <p:cNvSpPr/>
          <p:nvPr/>
        </p:nvSpPr>
        <p:spPr>
          <a:xfrm>
            <a:off x="3810487" y="3613550"/>
            <a:ext cx="724667" cy="380111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non</a:t>
            </a:r>
            <a:endParaRPr lang="fr-FR" sz="2400" b="1" dirty="0"/>
          </a:p>
        </p:txBody>
      </p:sp>
      <p:sp>
        <p:nvSpPr>
          <p:cNvPr id="68" name="Rectangle à coins arrondis 67"/>
          <p:cNvSpPr/>
          <p:nvPr/>
        </p:nvSpPr>
        <p:spPr>
          <a:xfrm>
            <a:off x="6459308" y="3613348"/>
            <a:ext cx="724667" cy="380111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non</a:t>
            </a:r>
            <a:endParaRPr lang="fr-FR" sz="2400" b="1" dirty="0"/>
          </a:p>
        </p:txBody>
      </p:sp>
      <p:sp>
        <p:nvSpPr>
          <p:cNvPr id="69" name="Rectangle à coins arrondis 68"/>
          <p:cNvSpPr/>
          <p:nvPr/>
        </p:nvSpPr>
        <p:spPr>
          <a:xfrm>
            <a:off x="9108129" y="3608096"/>
            <a:ext cx="724667" cy="380111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non</a:t>
            </a:r>
            <a:endParaRPr lang="fr-FR" sz="2400" b="1" dirty="0"/>
          </a:p>
        </p:txBody>
      </p:sp>
    </p:spTree>
    <p:extLst>
      <p:ext uri="{BB962C8B-B14F-4D97-AF65-F5344CB8AC3E}">
        <p14:creationId xmlns:p14="http://schemas.microsoft.com/office/powerpoint/2010/main" val="19168270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2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4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" grpId="0" animBg="1"/>
      <p:bldP spid="38" grpId="0" animBg="1"/>
      <p:bldP spid="39" grpId="0" animBg="1"/>
      <p:bldP spid="36" grpId="0" animBg="1"/>
      <p:bldP spid="41" grpId="0" animBg="1"/>
      <p:bldP spid="56" grpId="0" animBg="1"/>
      <p:bldP spid="57" grpId="0" animBg="1"/>
      <p:bldP spid="65" grpId="0" animBg="1"/>
      <p:bldP spid="66" grpId="0" animBg="1"/>
      <p:bldP spid="5" grpId="0" animBg="1"/>
      <p:bldP spid="67" grpId="0" animBg="1"/>
      <p:bldP spid="68" grpId="0" animBg="1"/>
      <p:bldP spid="69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/>
              <a:t>Les couleurs </a:t>
            </a:r>
            <a:r>
              <a:rPr lang="fr-FR" b="1" dirty="0" smtClean="0"/>
              <a:t>bloquées</a:t>
            </a:r>
          </a:p>
          <a:p>
            <a:r>
              <a:rPr lang="fr-FR" b="1" dirty="0" smtClean="0"/>
              <a:t>Communication externe</a:t>
            </a:r>
          </a:p>
          <a:p>
            <a:pPr algn="l"/>
            <a:r>
              <a:rPr lang="fr-FR" dirty="0" smtClean="0">
                <a:solidFill>
                  <a:srgbClr val="FFC000"/>
                </a:solidFill>
              </a:rPr>
              <a:t>	</a:t>
            </a:r>
            <a:r>
              <a:rPr lang="fr-FR" dirty="0" smtClean="0"/>
              <a:t>Jouez les autres mains, la première carte étant jouée en Sud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  <a:endParaRPr lang="fr-FR" dirty="0"/>
          </a:p>
        </p:txBody>
      </p:sp>
      <p:sp>
        <p:nvSpPr>
          <p:cNvPr id="23" name="ZoneTexte 22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4" name="Groupe 3"/>
          <p:cNvGrpSpPr/>
          <p:nvPr/>
        </p:nvGrpSpPr>
        <p:grpSpPr>
          <a:xfrm>
            <a:off x="417321" y="2500262"/>
            <a:ext cx="1574764" cy="1754712"/>
            <a:chOff x="417321" y="2500262"/>
            <a:chExt cx="1574764" cy="1754712"/>
          </a:xfrm>
        </p:grpSpPr>
        <p:sp>
          <p:nvSpPr>
            <p:cNvPr id="37" name="Rectangle à coins arrondis 36"/>
            <p:cNvSpPr/>
            <p:nvPr/>
          </p:nvSpPr>
          <p:spPr>
            <a:xfrm>
              <a:off x="417321" y="2500262"/>
              <a:ext cx="1574764" cy="70968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 D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3 2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8" name="Rectangle à coins arrondis 37"/>
            <p:cNvSpPr/>
            <p:nvPr/>
          </p:nvSpPr>
          <p:spPr>
            <a:xfrm>
              <a:off x="417321" y="3542198"/>
              <a:ext cx="1574764" cy="7127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V 10 5 2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9" name="Rectangle à coins arrondis 38"/>
            <p:cNvSpPr/>
            <p:nvPr/>
          </p:nvSpPr>
          <p:spPr>
            <a:xfrm>
              <a:off x="1081610" y="3255704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0" name="ZoneTexte 39"/>
          <p:cNvSpPr txBox="1"/>
          <p:nvPr/>
        </p:nvSpPr>
        <p:spPr>
          <a:xfrm>
            <a:off x="2398671" y="2591242"/>
            <a:ext cx="860187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joue le 2 de Pique pour l’As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joue le Roi et la Dame de Pique pour le 5 et le 10 de Sud 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revient en Sud par le 2 de Cœur pour l’As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peut tirer le Valet de Pique</a:t>
            </a:r>
            <a:endParaRPr lang="fr-FR" sz="2400" dirty="0"/>
          </a:p>
        </p:txBody>
      </p:sp>
      <p:grpSp>
        <p:nvGrpSpPr>
          <p:cNvPr id="5" name="Groupe 4"/>
          <p:cNvGrpSpPr/>
          <p:nvPr/>
        </p:nvGrpSpPr>
        <p:grpSpPr>
          <a:xfrm>
            <a:off x="417320" y="4957214"/>
            <a:ext cx="1574765" cy="1754712"/>
            <a:chOff x="417320" y="4957214"/>
            <a:chExt cx="1574765" cy="1754712"/>
          </a:xfrm>
        </p:grpSpPr>
        <p:sp>
          <p:nvSpPr>
            <p:cNvPr id="36" name="Rectangle à coins arrondis 35"/>
            <p:cNvSpPr/>
            <p:nvPr/>
          </p:nvSpPr>
          <p:spPr>
            <a:xfrm>
              <a:off x="417320" y="4957214"/>
              <a:ext cx="1574765" cy="70968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 V 10 2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1" name="Rectangle à coins arrondis 40"/>
            <p:cNvSpPr/>
            <p:nvPr/>
          </p:nvSpPr>
          <p:spPr>
            <a:xfrm>
              <a:off x="417321" y="5999150"/>
              <a:ext cx="1574764" cy="7127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5 4 3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2" name="Rectangle à coins arrondis 41"/>
            <p:cNvSpPr/>
            <p:nvPr/>
          </p:nvSpPr>
          <p:spPr>
            <a:xfrm>
              <a:off x="1081610" y="570821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8" name="ZoneTexte 47"/>
          <p:cNvSpPr txBox="1"/>
          <p:nvPr/>
        </p:nvSpPr>
        <p:spPr>
          <a:xfrm>
            <a:off x="2398670" y="5228419"/>
            <a:ext cx="860187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tire l’As et le Roi de Pique pour le 2 et le 10 de Nord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rejoint le mort par le 3 de Cœur pour l’As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peut jouer la Dame et le Valet de Pique</a:t>
            </a:r>
          </a:p>
        </p:txBody>
      </p:sp>
      <p:sp>
        <p:nvSpPr>
          <p:cNvPr id="13" name="Ellipse 12"/>
          <p:cNvSpPr/>
          <p:nvPr/>
        </p:nvSpPr>
        <p:spPr>
          <a:xfrm>
            <a:off x="1327794" y="2894730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" name="Ellipse 13"/>
          <p:cNvSpPr/>
          <p:nvPr/>
        </p:nvSpPr>
        <p:spPr>
          <a:xfrm>
            <a:off x="964373" y="256141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Ellipse 14"/>
          <p:cNvSpPr/>
          <p:nvPr/>
        </p:nvSpPr>
        <p:spPr>
          <a:xfrm>
            <a:off x="1217798" y="255365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Ellipse 15"/>
          <p:cNvSpPr/>
          <p:nvPr/>
        </p:nvSpPr>
        <p:spPr>
          <a:xfrm>
            <a:off x="1646423" y="356988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Ellipse 16"/>
          <p:cNvSpPr/>
          <p:nvPr/>
        </p:nvSpPr>
        <p:spPr>
          <a:xfrm>
            <a:off x="1406094" y="356988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Ellipse 17"/>
          <p:cNvSpPr/>
          <p:nvPr/>
        </p:nvSpPr>
        <p:spPr>
          <a:xfrm>
            <a:off x="1471223" y="255011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Ellipse 18"/>
          <p:cNvSpPr/>
          <p:nvPr/>
        </p:nvSpPr>
        <p:spPr>
          <a:xfrm>
            <a:off x="1060432" y="3569884"/>
            <a:ext cx="345662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0" name="Ellipse 19"/>
          <p:cNvSpPr/>
          <p:nvPr/>
        </p:nvSpPr>
        <p:spPr>
          <a:xfrm>
            <a:off x="1217798" y="3943327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1" name="Ellipse 20"/>
          <p:cNvSpPr/>
          <p:nvPr/>
        </p:nvSpPr>
        <p:spPr>
          <a:xfrm>
            <a:off x="1097633" y="602683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2" name="Ellipse 21"/>
          <p:cNvSpPr/>
          <p:nvPr/>
        </p:nvSpPr>
        <p:spPr>
          <a:xfrm>
            <a:off x="1351860" y="602683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Ellipse 23"/>
          <p:cNvSpPr/>
          <p:nvPr/>
        </p:nvSpPr>
        <p:spPr>
          <a:xfrm>
            <a:off x="1669360" y="499813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Ellipse 24"/>
          <p:cNvSpPr/>
          <p:nvPr/>
        </p:nvSpPr>
        <p:spPr>
          <a:xfrm>
            <a:off x="1285929" y="4998136"/>
            <a:ext cx="383431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Ellipse 25"/>
          <p:cNvSpPr/>
          <p:nvPr/>
        </p:nvSpPr>
        <p:spPr>
          <a:xfrm>
            <a:off x="1429031" y="639118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/>
          <p:nvPr/>
        </p:nvSpPr>
        <p:spPr>
          <a:xfrm>
            <a:off x="1215978" y="537751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674013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8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2" grpId="0" animBg="1"/>
      <p:bldP spid="24" grpId="0" animBg="1"/>
      <p:bldP spid="25" grpId="0" animBg="1"/>
      <p:bldP spid="26" grpId="0" animBg="1"/>
      <p:bldP spid="2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/>
              <a:t>Les couleurs </a:t>
            </a:r>
            <a:r>
              <a:rPr lang="fr-FR" b="1" dirty="0" smtClean="0"/>
              <a:t>bloquées</a:t>
            </a:r>
          </a:p>
          <a:p>
            <a:r>
              <a:rPr lang="fr-FR" b="1" dirty="0" smtClean="0"/>
              <a:t>Communication externe</a:t>
            </a:r>
          </a:p>
          <a:p>
            <a:pPr algn="l"/>
            <a:r>
              <a:rPr lang="fr-FR" dirty="0">
                <a:solidFill>
                  <a:srgbClr val="FFC000"/>
                </a:solidFill>
              </a:rPr>
              <a:t>	</a:t>
            </a:r>
            <a:r>
              <a:rPr lang="fr-FR" dirty="0" smtClean="0"/>
              <a:t>Jouez </a:t>
            </a:r>
            <a:r>
              <a:rPr lang="fr-FR" dirty="0"/>
              <a:t>les autres mains, la première carte étant jouée en </a:t>
            </a:r>
            <a:r>
              <a:rPr lang="fr-FR" dirty="0" smtClean="0"/>
              <a:t>Sud</a:t>
            </a:r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Pour réaliser toutes cartes maîtresses d’une </a:t>
            </a:r>
            <a:r>
              <a:rPr lang="fr-FR" b="1" dirty="0" smtClean="0"/>
              <a:t>couleur bloquée :</a:t>
            </a:r>
          </a:p>
        </p:txBody>
      </p:sp>
      <p:sp>
        <p:nvSpPr>
          <p:cNvPr id="23" name="ZoneTexte 22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6" name="Groupe 5"/>
          <p:cNvGrpSpPr/>
          <p:nvPr/>
        </p:nvGrpSpPr>
        <p:grpSpPr>
          <a:xfrm>
            <a:off x="417321" y="2500262"/>
            <a:ext cx="1778872" cy="1754712"/>
            <a:chOff x="417321" y="2500262"/>
            <a:chExt cx="1778872" cy="1754712"/>
          </a:xfrm>
        </p:grpSpPr>
        <p:sp>
          <p:nvSpPr>
            <p:cNvPr id="37" name="Rectangle à coins arrondis 36"/>
            <p:cNvSpPr/>
            <p:nvPr/>
          </p:nvSpPr>
          <p:spPr>
            <a:xfrm>
              <a:off x="417321" y="2500262"/>
              <a:ext cx="1778872" cy="70968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 D V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3 2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8" name="Rectangle à coins arrondis 37"/>
            <p:cNvSpPr/>
            <p:nvPr/>
          </p:nvSpPr>
          <p:spPr>
            <a:xfrm>
              <a:off x="417321" y="3542198"/>
              <a:ext cx="1778872" cy="7127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10 9 8 7 6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9" name="Rectangle à coins arrondis 38"/>
            <p:cNvSpPr/>
            <p:nvPr/>
          </p:nvSpPr>
          <p:spPr>
            <a:xfrm>
              <a:off x="1183665" y="3251264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0" name="ZoneTexte 39"/>
          <p:cNvSpPr txBox="1"/>
          <p:nvPr/>
        </p:nvSpPr>
        <p:spPr>
          <a:xfrm>
            <a:off x="2398671" y="2591242"/>
            <a:ext cx="947205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joue le 6 de Pique pour l’As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joue le Roi, la Dame et le Valet de Pique pour le 7, le 8 et le 9 de Sud 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revient en Sud par le 2 de Cœur pour l’As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peut tirer le 10 de Pique</a:t>
            </a:r>
            <a:endParaRPr lang="fr-FR" sz="2400" dirty="0"/>
          </a:p>
        </p:txBody>
      </p:sp>
      <p:sp>
        <p:nvSpPr>
          <p:cNvPr id="13" name="Ellipse 12"/>
          <p:cNvSpPr/>
          <p:nvPr/>
        </p:nvSpPr>
        <p:spPr>
          <a:xfrm>
            <a:off x="1854612" y="359972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" name="Ellipse 13"/>
          <p:cNvSpPr/>
          <p:nvPr/>
        </p:nvSpPr>
        <p:spPr>
          <a:xfrm>
            <a:off x="943336" y="2555990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" name="Rectangle à coins arrondis 3"/>
          <p:cNvSpPr/>
          <p:nvPr/>
        </p:nvSpPr>
        <p:spPr>
          <a:xfrm>
            <a:off x="1183665" y="2548605"/>
            <a:ext cx="756260" cy="295275"/>
          </a:xfrm>
          <a:prstGeom prst="round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Rectangle à coins arrondis 16"/>
          <p:cNvSpPr/>
          <p:nvPr/>
        </p:nvSpPr>
        <p:spPr>
          <a:xfrm>
            <a:off x="1183664" y="3589209"/>
            <a:ext cx="670947" cy="295275"/>
          </a:xfrm>
          <a:prstGeom prst="round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Ellipse 17"/>
          <p:cNvSpPr/>
          <p:nvPr/>
        </p:nvSpPr>
        <p:spPr>
          <a:xfrm>
            <a:off x="1429849" y="291835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Ellipse 18"/>
          <p:cNvSpPr/>
          <p:nvPr/>
        </p:nvSpPr>
        <p:spPr>
          <a:xfrm>
            <a:off x="1321466" y="396634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Rectangle à coins arrondis 4"/>
          <p:cNvSpPr/>
          <p:nvPr/>
        </p:nvSpPr>
        <p:spPr>
          <a:xfrm>
            <a:off x="323444" y="5137394"/>
            <a:ext cx="11454493" cy="99604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On joue toutes les cartes maîtresses de la main la plus courte</a:t>
            </a:r>
            <a:endParaRPr lang="fr-FR" sz="2400" dirty="0">
              <a:solidFill>
                <a:schemeClr val="tx1"/>
              </a:solidFill>
            </a:endParaRPr>
          </a:p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On rentre dans la main longue par une carte maîtresse d’une autre couleur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26746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14" grpId="0" animBg="1"/>
      <p:bldP spid="4" grpId="0" animBg="1"/>
      <p:bldP spid="17" grpId="0" animBg="1"/>
      <p:bldP spid="18" grpId="0" animBg="1"/>
      <p:bldP spid="19" grpId="0" animBg="1"/>
      <p:bldP spid="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2</a:t>
            </a:r>
          </a:p>
          <a:p>
            <a:pPr algn="l"/>
            <a:r>
              <a:rPr lang="fr-FR" dirty="0" smtClean="0"/>
              <a:t>	Réalisez toutes les levées dans les configurations suivantes </a:t>
            </a:r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  <a:endParaRPr lang="fr-FR" b="1" dirty="0" smtClean="0"/>
          </a:p>
        </p:txBody>
      </p:sp>
      <p:sp>
        <p:nvSpPr>
          <p:cNvPr id="23" name="ZoneTexte 22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4" name="Groupe 3"/>
          <p:cNvGrpSpPr/>
          <p:nvPr/>
        </p:nvGrpSpPr>
        <p:grpSpPr>
          <a:xfrm>
            <a:off x="425324" y="1974441"/>
            <a:ext cx="1778872" cy="1754712"/>
            <a:chOff x="432707" y="1471562"/>
            <a:chExt cx="1778872" cy="1754712"/>
          </a:xfrm>
        </p:grpSpPr>
        <p:sp>
          <p:nvSpPr>
            <p:cNvPr id="37" name="Rectangle à coins arrondis 36"/>
            <p:cNvSpPr/>
            <p:nvPr/>
          </p:nvSpPr>
          <p:spPr>
            <a:xfrm>
              <a:off x="432707" y="1471562"/>
              <a:ext cx="1778872" cy="70968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5 4 2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8" name="Rectangle à coins arrondis 37"/>
            <p:cNvSpPr/>
            <p:nvPr/>
          </p:nvSpPr>
          <p:spPr>
            <a:xfrm>
              <a:off x="432707" y="2513498"/>
              <a:ext cx="1778872" cy="7127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 2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9" name="Rectangle à coins arrondis 38"/>
            <p:cNvSpPr/>
            <p:nvPr/>
          </p:nvSpPr>
          <p:spPr>
            <a:xfrm>
              <a:off x="1199051" y="2222564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0" name="ZoneTexte 39"/>
          <p:cNvSpPr txBox="1"/>
          <p:nvPr/>
        </p:nvSpPr>
        <p:spPr>
          <a:xfrm>
            <a:off x="2359349" y="1992388"/>
            <a:ext cx="860187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On réalise toutes les levées à Pique en trois temps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débloque le Dame de Pique (pour le 2 en Sud)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revient en Sud par l’As de Cœur (carte de communication)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On encaisse As et Roi de Pique</a:t>
            </a:r>
            <a:endParaRPr lang="fr-FR" sz="2400" dirty="0"/>
          </a:p>
        </p:txBody>
      </p:sp>
      <p:sp>
        <p:nvSpPr>
          <p:cNvPr id="13" name="Ellipse 12"/>
          <p:cNvSpPr/>
          <p:nvPr/>
        </p:nvSpPr>
        <p:spPr>
          <a:xfrm>
            <a:off x="1589669" y="3077859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Ellipse 17"/>
          <p:cNvSpPr/>
          <p:nvPr/>
        </p:nvSpPr>
        <p:spPr>
          <a:xfrm>
            <a:off x="1314760" y="2007107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Ellipse 18"/>
          <p:cNvSpPr/>
          <p:nvPr/>
        </p:nvSpPr>
        <p:spPr>
          <a:xfrm>
            <a:off x="1324361" y="342179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5" name="Groupe 4"/>
          <p:cNvGrpSpPr/>
          <p:nvPr/>
        </p:nvGrpSpPr>
        <p:grpSpPr>
          <a:xfrm>
            <a:off x="392708" y="4238617"/>
            <a:ext cx="1778872" cy="1754712"/>
            <a:chOff x="447416" y="3808771"/>
            <a:chExt cx="1778872" cy="1754712"/>
          </a:xfrm>
        </p:grpSpPr>
        <p:sp>
          <p:nvSpPr>
            <p:cNvPr id="16" name="Rectangle à coins arrondis 15"/>
            <p:cNvSpPr/>
            <p:nvPr/>
          </p:nvSpPr>
          <p:spPr>
            <a:xfrm>
              <a:off x="447416" y="3808771"/>
              <a:ext cx="1778872" cy="70968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</a:t>
              </a:r>
            </a:p>
            <a:p>
              <a:pPr algn="ctr"/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 V 5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0" name="Rectangle à coins arrondis 19"/>
            <p:cNvSpPr/>
            <p:nvPr/>
          </p:nvSpPr>
          <p:spPr>
            <a:xfrm>
              <a:off x="447416" y="4850707"/>
              <a:ext cx="1778872" cy="7127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6 3 2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1" name="Rectangle à coins arrondis 20"/>
            <p:cNvSpPr/>
            <p:nvPr/>
          </p:nvSpPr>
          <p:spPr>
            <a:xfrm>
              <a:off x="1213760" y="4559773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2" name="ZoneTexte 21"/>
          <p:cNvSpPr txBox="1"/>
          <p:nvPr/>
        </p:nvSpPr>
        <p:spPr>
          <a:xfrm>
            <a:off x="2374058" y="4329597"/>
            <a:ext cx="860187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/>
              <a:t>On réalise toutes les levées à </a:t>
            </a:r>
            <a:r>
              <a:rPr lang="fr-FR" sz="2400" dirty="0" smtClean="0"/>
              <a:t>Cœur en </a:t>
            </a:r>
            <a:r>
              <a:rPr lang="fr-FR" sz="2400" dirty="0"/>
              <a:t>trois temps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/>
              <a:t>On débloque </a:t>
            </a:r>
            <a:r>
              <a:rPr lang="fr-FR" sz="2400" dirty="0" smtClean="0"/>
              <a:t>As et Roi de Cœur (pour </a:t>
            </a:r>
            <a:r>
              <a:rPr lang="fr-FR" sz="2400" dirty="0"/>
              <a:t>le </a:t>
            </a:r>
            <a:r>
              <a:rPr lang="fr-FR" sz="2400" dirty="0" smtClean="0"/>
              <a:t>3 et le 5 en Nord)</a:t>
            </a:r>
            <a:endParaRPr lang="fr-FR" sz="2400" dirty="0"/>
          </a:p>
          <a:p>
            <a:pPr marL="342900" indent="-342900">
              <a:buFont typeface="+mj-lt"/>
              <a:buAutoNum type="arabicPeriod"/>
            </a:pPr>
            <a:r>
              <a:rPr lang="fr-FR" sz="2400" dirty="0"/>
              <a:t>On </a:t>
            </a:r>
            <a:r>
              <a:rPr lang="fr-FR" sz="2400" dirty="0" smtClean="0"/>
              <a:t>rentre en Nord </a:t>
            </a:r>
            <a:r>
              <a:rPr lang="fr-FR" sz="2400" dirty="0"/>
              <a:t>par l’As de </a:t>
            </a:r>
            <a:r>
              <a:rPr lang="fr-FR" sz="2400" dirty="0" smtClean="0"/>
              <a:t>Pique (carte </a:t>
            </a:r>
            <a:r>
              <a:rPr lang="fr-FR" sz="2400" dirty="0"/>
              <a:t>de communication)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/>
              <a:t>On encaisse </a:t>
            </a:r>
            <a:r>
              <a:rPr lang="fr-FR" sz="2400" dirty="0" smtClean="0"/>
              <a:t>Dame et Valet de Cœur</a:t>
            </a:r>
            <a:endParaRPr lang="fr-FR" sz="2400" dirty="0"/>
          </a:p>
        </p:txBody>
      </p:sp>
      <p:sp>
        <p:nvSpPr>
          <p:cNvPr id="24" name="Ellipse 23"/>
          <p:cNvSpPr/>
          <p:nvPr/>
        </p:nvSpPr>
        <p:spPr>
          <a:xfrm>
            <a:off x="1529154" y="531751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Ellipse 24"/>
          <p:cNvSpPr/>
          <p:nvPr/>
        </p:nvSpPr>
        <p:spPr>
          <a:xfrm>
            <a:off x="1296434" y="4274731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Rectangle à coins arrondis 26"/>
          <p:cNvSpPr/>
          <p:nvPr/>
        </p:nvSpPr>
        <p:spPr>
          <a:xfrm>
            <a:off x="1176270" y="5671860"/>
            <a:ext cx="536510" cy="295275"/>
          </a:xfrm>
          <a:prstGeom prst="round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Ellipse 29"/>
          <p:cNvSpPr/>
          <p:nvPr/>
        </p:nvSpPr>
        <p:spPr>
          <a:xfrm>
            <a:off x="1564690" y="2391142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Rectangle à coins arrondis 30"/>
          <p:cNvSpPr/>
          <p:nvPr/>
        </p:nvSpPr>
        <p:spPr>
          <a:xfrm>
            <a:off x="1416599" y="4629079"/>
            <a:ext cx="536510" cy="295275"/>
          </a:xfrm>
          <a:prstGeom prst="round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03775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18" grpId="0" animBg="1"/>
      <p:bldP spid="19" grpId="0" animBg="1"/>
      <p:bldP spid="24" grpId="0" animBg="1"/>
      <p:bldP spid="25" grpId="0" animBg="1"/>
      <p:bldP spid="27" grpId="0" animBg="1"/>
      <p:bldP spid="30" grpId="0" animBg="1"/>
      <p:bldP spid="31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3</a:t>
            </a:r>
          </a:p>
          <a:p>
            <a:pPr algn="l"/>
            <a:r>
              <a:rPr lang="fr-FR" dirty="0" smtClean="0"/>
              <a:t>	Vous êtes en Sud. Indiquez l’ordre dans lequel vous jouez le cartes pour faire toutes les levées.</a:t>
            </a:r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  <a:endParaRPr lang="fr-FR" b="1" dirty="0" smtClean="0"/>
          </a:p>
        </p:txBody>
      </p:sp>
      <p:sp>
        <p:nvSpPr>
          <p:cNvPr id="23" name="ZoneTexte 22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4" name="Groupe 3"/>
          <p:cNvGrpSpPr/>
          <p:nvPr/>
        </p:nvGrpSpPr>
        <p:grpSpPr>
          <a:xfrm>
            <a:off x="348201" y="2218163"/>
            <a:ext cx="1778872" cy="1754712"/>
            <a:chOff x="348201" y="2218163"/>
            <a:chExt cx="1778872" cy="1754712"/>
          </a:xfrm>
        </p:grpSpPr>
        <p:sp>
          <p:nvSpPr>
            <p:cNvPr id="37" name="Rectangle à coins arrondis 36"/>
            <p:cNvSpPr/>
            <p:nvPr/>
          </p:nvSpPr>
          <p:spPr>
            <a:xfrm>
              <a:off x="348201" y="2218163"/>
              <a:ext cx="1778872" cy="70968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D 7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8" name="Rectangle à coins arrondis 37"/>
            <p:cNvSpPr/>
            <p:nvPr/>
          </p:nvSpPr>
          <p:spPr>
            <a:xfrm>
              <a:off x="348201" y="3260099"/>
              <a:ext cx="1778872" cy="7127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4 2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9" name="Rectangle à coins arrondis 38"/>
            <p:cNvSpPr/>
            <p:nvPr/>
          </p:nvSpPr>
          <p:spPr>
            <a:xfrm>
              <a:off x="1114545" y="2969165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0" name="ZoneTexte 39"/>
          <p:cNvSpPr txBox="1"/>
          <p:nvPr/>
        </p:nvSpPr>
        <p:spPr>
          <a:xfrm>
            <a:off x="2329551" y="2309143"/>
            <a:ext cx="860187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As et 4 de Cœur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Roi et 7 de Cœur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/>
              <a:t>2</a:t>
            </a:r>
            <a:r>
              <a:rPr lang="fr-FR" sz="2400" dirty="0" smtClean="0"/>
              <a:t> et As de Pique (communication) 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Dame de Cœur</a:t>
            </a:r>
            <a:endParaRPr lang="fr-FR" sz="2400" dirty="0"/>
          </a:p>
        </p:txBody>
      </p:sp>
      <p:sp>
        <p:nvSpPr>
          <p:cNvPr id="13" name="Ellipse 12"/>
          <p:cNvSpPr/>
          <p:nvPr/>
        </p:nvSpPr>
        <p:spPr>
          <a:xfrm>
            <a:off x="1252345" y="263219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Ellipse 17"/>
          <p:cNvSpPr/>
          <p:nvPr/>
        </p:nvSpPr>
        <p:spPr>
          <a:xfrm>
            <a:off x="1492675" y="263625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Ellipse 18"/>
          <p:cNvSpPr/>
          <p:nvPr/>
        </p:nvSpPr>
        <p:spPr>
          <a:xfrm>
            <a:off x="1129780" y="368424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5" name="Groupe 4"/>
          <p:cNvGrpSpPr/>
          <p:nvPr/>
        </p:nvGrpSpPr>
        <p:grpSpPr>
          <a:xfrm>
            <a:off x="349445" y="4349324"/>
            <a:ext cx="1778872" cy="1754712"/>
            <a:chOff x="349445" y="4349324"/>
            <a:chExt cx="1778872" cy="1754712"/>
          </a:xfrm>
        </p:grpSpPr>
        <p:sp>
          <p:nvSpPr>
            <p:cNvPr id="16" name="Rectangle à coins arrondis 15"/>
            <p:cNvSpPr/>
            <p:nvPr/>
          </p:nvSpPr>
          <p:spPr>
            <a:xfrm>
              <a:off x="349445" y="4349324"/>
              <a:ext cx="1778872" cy="70968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6 3 </a:t>
              </a:r>
            </a:p>
            <a:p>
              <a:pPr algn="ctr"/>
              <a:r>
                <a:rPr lang="fr-FR" sz="2400" dirty="0" smtClean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 R D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0" name="Rectangle à coins arrondis 19"/>
            <p:cNvSpPr/>
            <p:nvPr/>
          </p:nvSpPr>
          <p:spPr>
            <a:xfrm>
              <a:off x="349445" y="5391260"/>
              <a:ext cx="1778872" cy="712776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dirty="0" smtClean="0">
                  <a:solidFill>
                    <a:schemeClr val="tx1"/>
                  </a:solidFill>
                </a:rPr>
                <a:t>♠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A</a:t>
              </a:r>
            </a:p>
            <a:p>
              <a:pPr algn="ctr"/>
              <a:r>
                <a:rPr lang="fr-FR" sz="2400" dirty="0">
                  <a:solidFill>
                    <a:srgbClr val="FF0000"/>
                  </a:solidFill>
                </a:rPr>
                <a:t>♥ </a:t>
              </a:r>
              <a:r>
                <a:rPr lang="fr-FR" sz="2400" b="1" dirty="0" smtClean="0">
                  <a:solidFill>
                    <a:schemeClr val="tx1"/>
                  </a:solidFill>
                </a:rPr>
                <a:t>V 5 4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1" name="Rectangle à coins arrondis 20"/>
            <p:cNvSpPr/>
            <p:nvPr/>
          </p:nvSpPr>
          <p:spPr>
            <a:xfrm>
              <a:off x="1115789" y="510032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2" name="ZoneTexte 21"/>
          <p:cNvSpPr txBox="1"/>
          <p:nvPr/>
        </p:nvSpPr>
        <p:spPr>
          <a:xfrm>
            <a:off x="2329551" y="4285634"/>
            <a:ext cx="8601879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2 et As de </a:t>
            </a:r>
            <a:r>
              <a:rPr lang="fr-FR" sz="2400" dirty="0"/>
              <a:t>Cœur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/>
              <a:t>Roi et 4</a:t>
            </a:r>
            <a:r>
              <a:rPr lang="fr-FR" sz="2400" dirty="0" smtClean="0"/>
              <a:t> </a:t>
            </a:r>
            <a:r>
              <a:rPr lang="fr-FR" sz="2400" dirty="0"/>
              <a:t>de Cœur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Dame et 5 </a:t>
            </a:r>
            <a:r>
              <a:rPr lang="fr-FR" sz="2400" dirty="0"/>
              <a:t>de Cœur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3 et As de Pique (communication)</a:t>
            </a:r>
          </a:p>
          <a:p>
            <a:pPr marL="342900" indent="-342900">
              <a:buFont typeface="+mj-lt"/>
              <a:buAutoNum type="arabicPeriod"/>
            </a:pPr>
            <a:r>
              <a:rPr lang="fr-FR" sz="2400" dirty="0" smtClean="0"/>
              <a:t>Valet de Cœur</a:t>
            </a:r>
            <a:endParaRPr lang="fr-FR" sz="2400" dirty="0"/>
          </a:p>
        </p:txBody>
      </p:sp>
      <p:sp>
        <p:nvSpPr>
          <p:cNvPr id="24" name="Ellipse 23"/>
          <p:cNvSpPr/>
          <p:nvPr/>
        </p:nvSpPr>
        <p:spPr>
          <a:xfrm>
            <a:off x="1249944" y="5435457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Ellipse 24"/>
          <p:cNvSpPr/>
          <p:nvPr/>
        </p:nvSpPr>
        <p:spPr>
          <a:xfrm>
            <a:off x="1370108" y="439124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/>
          <p:nvPr/>
        </p:nvSpPr>
        <p:spPr>
          <a:xfrm>
            <a:off x="1370108" y="329199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/>
          <p:nvPr/>
        </p:nvSpPr>
        <p:spPr>
          <a:xfrm>
            <a:off x="1610437" y="579058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Ellipse 29"/>
          <p:cNvSpPr/>
          <p:nvPr/>
        </p:nvSpPr>
        <p:spPr>
          <a:xfrm>
            <a:off x="1370109" y="3678470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Ellipse 30"/>
          <p:cNvSpPr/>
          <p:nvPr/>
        </p:nvSpPr>
        <p:spPr>
          <a:xfrm>
            <a:off x="994380" y="476041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Ellipse 31"/>
          <p:cNvSpPr/>
          <p:nvPr/>
        </p:nvSpPr>
        <p:spPr>
          <a:xfrm>
            <a:off x="1262618" y="226997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Ellipse 32"/>
          <p:cNvSpPr/>
          <p:nvPr/>
        </p:nvSpPr>
        <p:spPr>
          <a:xfrm>
            <a:off x="1370108" y="580496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Ellipse 33"/>
          <p:cNvSpPr/>
          <p:nvPr/>
        </p:nvSpPr>
        <p:spPr>
          <a:xfrm>
            <a:off x="1240564" y="476041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Ellipse 34"/>
          <p:cNvSpPr/>
          <p:nvPr/>
        </p:nvSpPr>
        <p:spPr>
          <a:xfrm>
            <a:off x="1490095" y="476041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Ellipse 35"/>
          <p:cNvSpPr/>
          <p:nvPr/>
        </p:nvSpPr>
        <p:spPr>
          <a:xfrm>
            <a:off x="1135426" y="580496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296651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18" grpId="0" animBg="1"/>
      <p:bldP spid="19" grpId="0" animBg="1"/>
      <p:bldP spid="24" grpId="0" animBg="1"/>
      <p:bldP spid="25" grpId="0" animBg="1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1833</TotalTime>
  <Words>945</Words>
  <Application>Microsoft Office PowerPoint</Application>
  <PresentationFormat>Grand écran</PresentationFormat>
  <Paragraphs>274</Paragraphs>
  <Slides>10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Thème Office</vt:lpstr>
      <vt:lpstr>Chapitre 2 - Leçon 2</vt:lpstr>
      <vt:lpstr>Chapitre 2 - Leçon 2</vt:lpstr>
      <vt:lpstr>Chapitre 2 - Leçon 2</vt:lpstr>
      <vt:lpstr>Chapitre 2 - Leçon 2</vt:lpstr>
      <vt:lpstr>Chapitre 2 - Leçon 2</vt:lpstr>
      <vt:lpstr>Chapitre 2 - Leçon 2</vt:lpstr>
      <vt:lpstr>Chapitre 2 - Leçon 2</vt:lpstr>
      <vt:lpstr>Chapitre 2 - Leçon 2</vt:lpstr>
      <vt:lpstr>Chapitre 2 - Leçon 2</vt:lpstr>
      <vt:lpstr>Chapitre 2 - Leçon 2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 5 (la notion d’atout)</dc:title>
  <dc:creator>Comité</dc:creator>
  <cp:lastModifiedBy>alain raynaud</cp:lastModifiedBy>
  <cp:revision>154</cp:revision>
  <dcterms:created xsi:type="dcterms:W3CDTF">2018-10-04T06:59:00Z</dcterms:created>
  <dcterms:modified xsi:type="dcterms:W3CDTF">2021-02-21T15:45:53Z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1033-10.2.0.6020</vt:lpwstr>
  </property>
</Properties>
</file>